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9"/>
  </p:notesMasterIdLst>
  <p:sldIdLst>
    <p:sldId id="472" r:id="rId2"/>
    <p:sldId id="522" r:id="rId3"/>
    <p:sldId id="533" r:id="rId4"/>
    <p:sldId id="525" r:id="rId5"/>
    <p:sldId id="534" r:id="rId6"/>
    <p:sldId id="546" r:id="rId7"/>
    <p:sldId id="543" r:id="rId8"/>
    <p:sldId id="544" r:id="rId9"/>
    <p:sldId id="545" r:id="rId10"/>
    <p:sldId id="548" r:id="rId11"/>
    <p:sldId id="549" r:id="rId12"/>
    <p:sldId id="547" r:id="rId13"/>
    <p:sldId id="423" r:id="rId14"/>
    <p:sldId id="573" r:id="rId15"/>
    <p:sldId id="627" r:id="rId16"/>
    <p:sldId id="576" r:id="rId17"/>
    <p:sldId id="577" r:id="rId18"/>
    <p:sldId id="578" r:id="rId19"/>
    <p:sldId id="580" r:id="rId20"/>
    <p:sldId id="583" r:id="rId21"/>
    <p:sldId id="582" r:id="rId22"/>
    <p:sldId id="613" r:id="rId23"/>
    <p:sldId id="617" r:id="rId24"/>
    <p:sldId id="618" r:id="rId25"/>
    <p:sldId id="620" r:id="rId26"/>
    <p:sldId id="624" r:id="rId27"/>
    <p:sldId id="619" r:id="rId28"/>
    <p:sldId id="622" r:id="rId29"/>
    <p:sldId id="623" r:id="rId30"/>
    <p:sldId id="625" r:id="rId31"/>
    <p:sldId id="584" r:id="rId32"/>
    <p:sldId id="585" r:id="rId33"/>
    <p:sldId id="616" r:id="rId34"/>
    <p:sldId id="608" r:id="rId35"/>
    <p:sldId id="609" r:id="rId36"/>
    <p:sldId id="610" r:id="rId37"/>
    <p:sldId id="518" r:id="rId38"/>
  </p:sldIdLst>
  <p:sldSz cx="12192000" cy="6858000"/>
  <p:notesSz cx="6858000" cy="9144000"/>
  <p:embeddedFontLst>
    <p:embeddedFont>
      <p:font typeface="맑은 고딕" panose="020B0503020000020004" pitchFamily="50" charset="-127"/>
      <p:regular r:id="rId40"/>
      <p:bold r:id="rId41"/>
    </p:embeddedFont>
    <p:embeddedFont>
      <p:font typeface="HY헤드라인M" panose="02030600000101010101" pitchFamily="18" charset="-127"/>
      <p:regular r:id="rId42"/>
    </p:embeddedFont>
    <p:embeddedFont>
      <p:font typeface="제주고딕" panose="020B0600000101010101" charset="-127"/>
      <p:regular r:id="rId43"/>
    </p:embeddedFont>
    <p:embeddedFont>
      <p:font typeface="나눔명조 ExtraBold" panose="020B0600000101010101" charset="-127"/>
      <p:bold r:id="rId44"/>
    </p:embeddedFont>
    <p:embeddedFont>
      <p:font typeface="나눔바른고딕" panose="020B0603020101020101" pitchFamily="50" charset="-127"/>
      <p:regular r:id="rId45"/>
      <p:bold r:id="rId46"/>
    </p:embeddedFont>
    <p:embeddedFont>
      <p:font typeface="경기천년제목 Bold" panose="02020803020101020101" pitchFamily="18" charset="-127"/>
      <p:bold r:id="rId4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UEEN SY" initials="QS" lastIdx="2" clrIdx="0">
    <p:extLst>
      <p:ext uri="{19B8F6BF-5375-455C-9EA6-DF929625EA0E}">
        <p15:presenceInfo xmlns:p15="http://schemas.microsoft.com/office/powerpoint/2012/main" userId="cc2bce1954cc506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06C6"/>
    <a:srgbClr val="4D8ED6"/>
    <a:srgbClr val="CFD5EA"/>
    <a:srgbClr val="EF99A7"/>
    <a:srgbClr val="0FA9A2"/>
    <a:srgbClr val="D6F4DA"/>
    <a:srgbClr val="F0A6EB"/>
    <a:srgbClr val="FD9555"/>
    <a:srgbClr val="EE8D0C"/>
    <a:srgbClr val="FFF8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5214" autoAdjust="0"/>
  </p:normalViewPr>
  <p:slideViewPr>
    <p:cSldViewPr snapToGrid="0">
      <p:cViewPr varScale="1">
        <p:scale>
          <a:sx n="109" d="100"/>
          <a:sy n="109" d="100"/>
        </p:scale>
        <p:origin x="660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7.fntdata"/><Relationship Id="rId20" Type="http://schemas.openxmlformats.org/officeDocument/2006/relationships/slide" Target="slides/slide19.xml"/><Relationship Id="rId41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55F08-B8BD-4368-B296-0D9D0B5FB62B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F4260-AE13-4A6A-933A-1C75975F5F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44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F4260-AE13-4A6A-933A-1C75975F5F44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0813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171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685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724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3762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3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3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0081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508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90" y="365127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90" y="2505076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628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7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658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9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0526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4421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8666E-C016-4AB9-9A14-1E427AD5E869}" type="datetimeFigureOut">
              <a:rPr lang="ko-KR" altLang="en-US" smtClean="0"/>
              <a:t>2020-07-06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8CA53-61BA-4EB7-8BA4-2FD2A3363B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35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folklore.or.kr/modules/bbs/index.php?code=notice&amp;mode=view&amp;id=52&amp;___M_ID=47" TargetMode="Externa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7.png"/><Relationship Id="rId9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35.png"/><Relationship Id="rId4" Type="http://schemas.openxmlformats.org/officeDocument/2006/relationships/image" Target="../media/image11.png"/><Relationship Id="rId9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roducts.office.com/ko-kr/microsoft-teams/download-app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각 삼각형 21">
            <a:extLst>
              <a:ext uri="{FF2B5EF4-FFF2-40B4-BE49-F238E27FC236}">
                <a16:creationId xmlns:a16="http://schemas.microsoft.com/office/drawing/2014/main" id="{FDB57910-3231-441B-BEBA-DC8F7A847B61}"/>
              </a:ext>
            </a:extLst>
          </p:cNvPr>
          <p:cNvSpPr/>
          <p:nvPr/>
        </p:nvSpPr>
        <p:spPr>
          <a:xfrm rot="20609917">
            <a:off x="2114732" y="3026211"/>
            <a:ext cx="2321144" cy="3215307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직각 삼각형 1">
            <a:extLst>
              <a:ext uri="{FF2B5EF4-FFF2-40B4-BE49-F238E27FC236}">
                <a16:creationId xmlns:a16="http://schemas.microsoft.com/office/drawing/2014/main" id="{4C181A11-6FE7-4DF0-B203-06756F186C58}"/>
              </a:ext>
            </a:extLst>
          </p:cNvPr>
          <p:cNvSpPr/>
          <p:nvPr/>
        </p:nvSpPr>
        <p:spPr>
          <a:xfrm>
            <a:off x="0" y="0"/>
            <a:ext cx="3411794" cy="6858000"/>
          </a:xfrm>
          <a:prstGeom prst="rtTriangl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직각 삼각형 20">
            <a:extLst>
              <a:ext uri="{FF2B5EF4-FFF2-40B4-BE49-F238E27FC236}">
                <a16:creationId xmlns:a16="http://schemas.microsoft.com/office/drawing/2014/main" id="{E039FBB4-CA4D-417D-9DAE-12F81926EC16}"/>
              </a:ext>
            </a:extLst>
          </p:cNvPr>
          <p:cNvSpPr/>
          <p:nvPr/>
        </p:nvSpPr>
        <p:spPr>
          <a:xfrm rot="16200000">
            <a:off x="4612631" y="-714206"/>
            <a:ext cx="2966738" cy="12192000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5EABF049-F5C0-4296-B456-FFE8E3AF106F}"/>
              </a:ext>
            </a:extLst>
          </p:cNvPr>
          <p:cNvSpPr/>
          <p:nvPr/>
        </p:nvSpPr>
        <p:spPr>
          <a:xfrm>
            <a:off x="152400" y="111442"/>
            <a:ext cx="11892280" cy="6635116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B42D5B87-6AD4-4F3B-B2B5-413098A8FC00}"/>
              </a:ext>
            </a:extLst>
          </p:cNvPr>
          <p:cNvCxnSpPr>
            <a:cxnSpLocks/>
          </p:cNvCxnSpPr>
          <p:nvPr/>
        </p:nvCxnSpPr>
        <p:spPr>
          <a:xfrm>
            <a:off x="905345" y="4017908"/>
            <a:ext cx="1030342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F0F94D84-CBA3-4486-BBC0-8936B4F0A896}"/>
              </a:ext>
            </a:extLst>
          </p:cNvPr>
          <p:cNvSpPr txBox="1"/>
          <p:nvPr/>
        </p:nvSpPr>
        <p:spPr>
          <a:xfrm>
            <a:off x="0" y="2594052"/>
            <a:ext cx="11892279" cy="121918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  <a:alpha val="0"/>
              </a:schemeClr>
            </a:solidFill>
          </a:ln>
        </p:spPr>
        <p:txBody>
          <a:bodyPr wrap="square" tIns="0" bIns="0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7200" b="1" spc="-3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나눔명조 ExtraBold" panose="02020603020101020101" pitchFamily="18" charset="-127"/>
                <a:ea typeface="나눔명조 ExtraBold" panose="02020603020101020101" pitchFamily="18" charset="-127"/>
                <a:cs typeface="조선일보명조" panose="02030304000000000000" pitchFamily="18" charset="-127"/>
              </a:rPr>
              <a:t>마이크로소프트 </a:t>
            </a:r>
            <a:r>
              <a:rPr lang="ko-KR" altLang="en-US" sz="7200" b="1" spc="-300" dirty="0" err="1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나눔명조 ExtraBold" panose="02020603020101020101" pitchFamily="18" charset="-127"/>
                <a:ea typeface="나눔명조 ExtraBold" panose="02020603020101020101" pitchFamily="18" charset="-127"/>
                <a:cs typeface="조선일보명조" panose="02030304000000000000" pitchFamily="18" charset="-127"/>
              </a:rPr>
              <a:t>팀즈</a:t>
            </a:r>
            <a:r>
              <a:rPr lang="ko-KR" altLang="en-US" sz="7200" b="1" spc="-3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나눔명조 ExtraBold" panose="02020603020101020101" pitchFamily="18" charset="-127"/>
                <a:ea typeface="나눔명조 ExtraBold" panose="02020603020101020101" pitchFamily="18" charset="-127"/>
                <a:cs typeface="조선일보명조" panose="02030304000000000000" pitchFamily="18" charset="-127"/>
              </a:rPr>
              <a:t> 사용법</a:t>
            </a:r>
            <a:endParaRPr lang="en-US" altLang="ko-KR" sz="7200" b="1" spc="-300" dirty="0">
              <a:ln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나눔명조 ExtraBold" panose="02020603020101020101" pitchFamily="18" charset="-127"/>
              <a:ea typeface="나눔명조 ExtraBold" panose="02020603020101020101" pitchFamily="18" charset="-127"/>
              <a:cs typeface="조선일보명조" panose="02030304000000000000" pitchFamily="18" charset="-127"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8B78DF38-FE1E-474E-B5B6-6E9C09C1C6B0}"/>
              </a:ext>
            </a:extLst>
          </p:cNvPr>
          <p:cNvGrpSpPr/>
          <p:nvPr/>
        </p:nvGrpSpPr>
        <p:grpSpPr>
          <a:xfrm>
            <a:off x="3971149" y="1687953"/>
            <a:ext cx="4171820" cy="994047"/>
            <a:chOff x="3644825" y="3975711"/>
            <a:chExt cx="4171820" cy="994047"/>
          </a:xfrm>
        </p:grpSpPr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182BF1E4-65B6-4B04-AA77-A7AED019747B}"/>
                </a:ext>
              </a:extLst>
            </p:cNvPr>
            <p:cNvSpPr/>
            <p:nvPr/>
          </p:nvSpPr>
          <p:spPr>
            <a:xfrm>
              <a:off x="4257368" y="4395019"/>
              <a:ext cx="3559277" cy="50428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0E575308-303F-470B-9F5B-EB4F4CC080B5}"/>
                </a:ext>
              </a:extLst>
            </p:cNvPr>
            <p:cNvSpPr/>
            <p:nvPr/>
          </p:nvSpPr>
          <p:spPr>
            <a:xfrm>
              <a:off x="4934162" y="4244678"/>
              <a:ext cx="2824450" cy="684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AA6767CB-1273-4E11-90DB-5BB9BE53815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644825" y="3975711"/>
              <a:ext cx="1251289" cy="994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직사각형 3"/>
          <p:cNvSpPr/>
          <p:nvPr/>
        </p:nvSpPr>
        <p:spPr>
          <a:xfrm>
            <a:off x="9508408" y="6385458"/>
            <a:ext cx="2536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spc="-300" dirty="0" smtClean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제작자 </a:t>
            </a:r>
            <a:r>
              <a:rPr lang="en-US" altLang="ko-KR" b="1" spc="-300" dirty="0" smtClean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: </a:t>
            </a:r>
            <a:r>
              <a:rPr lang="ko-KR" altLang="en-US" b="1" spc="-300" dirty="0" smtClean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민속학과 조교 김소영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0776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AAD1E7CD-06E5-40D2-9D53-41EBE1BE199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다운로드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3110B6B-DEBB-4CB3-90B0-6CC5903701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812" y="1764454"/>
            <a:ext cx="11382375" cy="97155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B71A98AD-A477-4BF9-8093-1679003CA1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2099" y="3875480"/>
            <a:ext cx="1447800" cy="1533525"/>
          </a:xfrm>
          <a:prstGeom prst="rect">
            <a:avLst/>
          </a:prstGeom>
        </p:spPr>
      </p:pic>
      <p:sp>
        <p:nvSpPr>
          <p:cNvPr id="14" name="화살표: 아래쪽 13">
            <a:extLst>
              <a:ext uri="{FF2B5EF4-FFF2-40B4-BE49-F238E27FC236}">
                <a16:creationId xmlns:a16="http://schemas.microsoft.com/office/drawing/2014/main" id="{A75D832B-FECC-4997-9A8B-64FC34412372}"/>
              </a:ext>
            </a:extLst>
          </p:cNvPr>
          <p:cNvSpPr/>
          <p:nvPr/>
        </p:nvSpPr>
        <p:spPr>
          <a:xfrm>
            <a:off x="5840360" y="2916233"/>
            <a:ext cx="511278" cy="779017"/>
          </a:xfrm>
          <a:prstGeom prst="downArrow">
            <a:avLst/>
          </a:prstGeom>
          <a:solidFill>
            <a:srgbClr val="4D8E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A4E0078B-0AC7-4E13-8082-46F90F9EA247}"/>
              </a:ext>
            </a:extLst>
          </p:cNvPr>
          <p:cNvSpPr/>
          <p:nvPr/>
        </p:nvSpPr>
        <p:spPr>
          <a:xfrm>
            <a:off x="403911" y="2828687"/>
            <a:ext cx="64223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1) </a:t>
            </a:r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다른 이름으로 저장을 통해</a:t>
            </a:r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/>
            </a:r>
            <a:b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</a:br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바탕화면에 저장</a:t>
            </a:r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!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BA72DE5-57BF-455F-8E23-A5C5A22FB5FB}"/>
              </a:ext>
            </a:extLst>
          </p:cNvPr>
          <p:cNvSpPr/>
          <p:nvPr/>
        </p:nvSpPr>
        <p:spPr>
          <a:xfrm>
            <a:off x="6197033" y="4273343"/>
            <a:ext cx="64223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2) </a:t>
            </a:r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다운로드 된 파일을 더블 클릭 후</a:t>
            </a:r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설치를 완료하면 됩니다</a:t>
            </a:r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1F412C0E-B67E-457D-BB7F-B8FD38C8117D}"/>
              </a:ext>
            </a:extLst>
          </p:cNvPr>
          <p:cNvSpPr/>
          <p:nvPr/>
        </p:nvSpPr>
        <p:spPr>
          <a:xfrm>
            <a:off x="7746064" y="1823649"/>
            <a:ext cx="1997704" cy="422294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15011DBD-36E5-4312-9DC2-BB831702EF78}"/>
              </a:ext>
            </a:extLst>
          </p:cNvPr>
          <p:cNvSpPr/>
          <p:nvPr/>
        </p:nvSpPr>
        <p:spPr>
          <a:xfrm>
            <a:off x="5528890" y="4091788"/>
            <a:ext cx="1167615" cy="1135662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7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id="{D876EDFA-BF17-48F6-9C30-0441BDAD66CA}"/>
              </a:ext>
            </a:extLst>
          </p:cNvPr>
          <p:cNvSpPr/>
          <p:nvPr/>
        </p:nvSpPr>
        <p:spPr>
          <a:xfrm>
            <a:off x="6174658" y="5550429"/>
            <a:ext cx="5919020" cy="10572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3F2422-E1F1-4B07-9FAE-FBC7DCF64562}"/>
              </a:ext>
            </a:extLst>
          </p:cNvPr>
          <p:cNvSpPr/>
          <p:nvPr/>
        </p:nvSpPr>
        <p:spPr>
          <a:xfrm>
            <a:off x="245806" y="4510653"/>
            <a:ext cx="5919020" cy="10572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76A88BDA-D1B6-4E55-8B0D-61AE066087B6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다운로드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FA39FBE-9723-426F-A0C0-BC42EBB6D1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6101" y="1039848"/>
            <a:ext cx="3655073" cy="423770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C12DCCD1-BCC1-41B4-A4F7-3F8F7459B4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3343" y="1980380"/>
            <a:ext cx="2051251" cy="2300969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2E62C373-D978-40C3-9C3F-D7568079387D}"/>
              </a:ext>
            </a:extLst>
          </p:cNvPr>
          <p:cNvSpPr/>
          <p:nvPr/>
        </p:nvSpPr>
        <p:spPr>
          <a:xfrm>
            <a:off x="0" y="4612717"/>
            <a:ext cx="64223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설치가 완료되면 위와 같은</a:t>
            </a:r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Teams </a:t>
            </a:r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바로가기 아이콘이</a:t>
            </a:r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생성됩니다</a:t>
            </a:r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AD55AB73-C174-45D3-AFF6-2254C7AC99B7}"/>
              </a:ext>
            </a:extLst>
          </p:cNvPr>
          <p:cNvSpPr/>
          <p:nvPr/>
        </p:nvSpPr>
        <p:spPr>
          <a:xfrm>
            <a:off x="6010962" y="5608225"/>
            <a:ext cx="64223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아이콘 더블 클릭 시</a:t>
            </a:r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Teams </a:t>
            </a:r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앱을 실행할 수 있습니다</a:t>
            </a:r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!</a:t>
            </a:r>
          </a:p>
        </p:txBody>
      </p:sp>
      <p:sp>
        <p:nvSpPr>
          <p:cNvPr id="15" name="화살표: 아래쪽 14">
            <a:extLst>
              <a:ext uri="{FF2B5EF4-FFF2-40B4-BE49-F238E27FC236}">
                <a16:creationId xmlns:a16="http://schemas.microsoft.com/office/drawing/2014/main" id="{A3A8BD0B-F598-475D-B745-0766EEFEEA14}"/>
              </a:ext>
            </a:extLst>
          </p:cNvPr>
          <p:cNvSpPr/>
          <p:nvPr/>
        </p:nvSpPr>
        <p:spPr>
          <a:xfrm rot="16200000">
            <a:off x="5169451" y="2389329"/>
            <a:ext cx="1246152" cy="1472190"/>
          </a:xfrm>
          <a:prstGeom prst="downArrow">
            <a:avLst/>
          </a:prstGeom>
          <a:solidFill>
            <a:srgbClr val="4D8E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388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직사각형 9">
            <a:extLst>
              <a:ext uri="{FF2B5EF4-FFF2-40B4-BE49-F238E27FC236}">
                <a16:creationId xmlns:a16="http://schemas.microsoft.com/office/drawing/2014/main" id="{8BCF6954-F998-4B0A-9B1B-AA47B6BC5390}"/>
              </a:ext>
            </a:extLst>
          </p:cNvPr>
          <p:cNvSpPr/>
          <p:nvPr/>
        </p:nvSpPr>
        <p:spPr>
          <a:xfrm>
            <a:off x="-146980" y="818528"/>
            <a:ext cx="1243837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5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※</a:t>
            </a:r>
            <a:r>
              <a:rPr lang="ko-KR" altLang="en-US" sz="5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주의</a:t>
            </a:r>
            <a:r>
              <a:rPr lang="en-US" altLang="ko-KR" sz="5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!</a:t>
            </a:r>
          </a:p>
          <a:p>
            <a:pPr algn="ctr">
              <a:lnSpc>
                <a:spcPct val="150000"/>
              </a:lnSpc>
            </a:pP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처음 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Teams 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로그인 시 인증을 요구할 수도 있습니다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A16EE1DF-5E68-4DE4-94E6-89593FF09C51}"/>
              </a:ext>
            </a:extLst>
          </p:cNvPr>
          <p:cNvGrpSpPr/>
          <p:nvPr/>
        </p:nvGrpSpPr>
        <p:grpSpPr>
          <a:xfrm>
            <a:off x="0" y="3262443"/>
            <a:ext cx="12192000" cy="2077793"/>
            <a:chOff x="0" y="2223758"/>
            <a:chExt cx="12192000" cy="2077793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ECC7594C-57DF-4226-8A37-F424C6223DD1}"/>
                </a:ext>
              </a:extLst>
            </p:cNvPr>
            <p:cNvSpPr/>
            <p:nvPr/>
          </p:nvSpPr>
          <p:spPr>
            <a:xfrm>
              <a:off x="0" y="2223758"/>
              <a:ext cx="12192000" cy="20777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6FED40CB-6887-44A7-AC10-4366C3811FD7}"/>
                </a:ext>
              </a:extLst>
            </p:cNvPr>
            <p:cNvSpPr/>
            <p:nvPr/>
          </p:nvSpPr>
          <p:spPr>
            <a:xfrm>
              <a:off x="403911" y="2399445"/>
              <a:ext cx="1133659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14350" indent="-514350">
                <a:lnSpc>
                  <a:spcPct val="150000"/>
                </a:lnSpc>
                <a:buFont typeface="+mj-lt"/>
                <a:buAutoNum type="arabicParenR"/>
              </a:pPr>
              <a:r>
                <a:rPr lang="ko-KR" altLang="en-US" sz="2400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휴대폰 번호 인증</a:t>
              </a:r>
              <a:endParaRPr lang="en-US" altLang="ko-KR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endParaRPr>
            </a:p>
            <a:p>
              <a:pPr marL="514350" indent="-514350">
                <a:lnSpc>
                  <a:spcPct val="150000"/>
                </a:lnSpc>
                <a:buFont typeface="+mj-lt"/>
                <a:buAutoNum type="arabicParenR"/>
              </a:pPr>
              <a:r>
                <a:rPr lang="ko-KR" altLang="en-US" sz="2400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이메일 인증 </a:t>
              </a:r>
              <a:r>
                <a:rPr lang="en-US" altLang="ko-KR" sz="2400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(</a:t>
              </a:r>
              <a:r>
                <a:rPr lang="ko-KR" altLang="en-US" sz="2400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개인 </a:t>
              </a:r>
              <a:r>
                <a:rPr lang="ko-KR" altLang="en-US" sz="2400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이메일 주소로 </a:t>
              </a:r>
              <a:r>
                <a:rPr lang="en-US" altLang="ko-KR" sz="2400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(ex. </a:t>
              </a:r>
              <a:r>
                <a:rPr lang="ko-KR" altLang="en-US" sz="2400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다음</a:t>
              </a:r>
              <a:r>
                <a:rPr lang="en-US" altLang="ko-KR" sz="2400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, </a:t>
              </a:r>
              <a:r>
                <a:rPr lang="ko-KR" altLang="en-US" sz="2400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네이버 이메일 등등</a:t>
              </a:r>
              <a:r>
                <a:rPr lang="en-US" altLang="ko-KR" sz="2400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)</a:t>
              </a:r>
              <a:r>
                <a:rPr lang="ko-KR" altLang="en-US" sz="2400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 인증을 해야 됩니다</a:t>
              </a:r>
              <a:r>
                <a:rPr lang="en-US" altLang="ko-KR" sz="2400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.)</a:t>
              </a:r>
            </a:p>
          </p:txBody>
        </p:sp>
      </p:grpSp>
      <p:sp>
        <p:nvSpPr>
          <p:cNvPr id="4" name="직사각형 3">
            <a:extLst>
              <a:ext uri="{FF2B5EF4-FFF2-40B4-BE49-F238E27FC236}">
                <a16:creationId xmlns:a16="http://schemas.microsoft.com/office/drawing/2014/main" id="{B0C1EB34-F98A-45EF-9D1F-1946B28F9EFE}"/>
              </a:ext>
            </a:extLst>
          </p:cNvPr>
          <p:cNvSpPr/>
          <p:nvPr/>
        </p:nvSpPr>
        <p:spPr>
          <a:xfrm>
            <a:off x="952605" y="5515923"/>
            <a:ext cx="10286790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※</a:t>
            </a:r>
            <a:r>
              <a:rPr lang="ko-KR" altLang="en-US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인증을 요구할 경우</a:t>
            </a:r>
            <a:r>
              <a:rPr lang="en-US" altLang="ko-KR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두 가지 가운데 하나의 방법을 선택하여 인증을 완료하시면 됩니다</a:t>
            </a:r>
            <a:r>
              <a:rPr lang="en-US" altLang="ko-KR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01BAC45-5418-4B6C-A7E1-28DD517DF87D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다운로드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820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D6E03A62-BA2A-4CF2-A3D3-30786AB484A3}"/>
              </a:ext>
            </a:extLst>
          </p:cNvPr>
          <p:cNvSpPr/>
          <p:nvPr/>
        </p:nvSpPr>
        <p:spPr>
          <a:xfrm>
            <a:off x="0" y="0"/>
            <a:ext cx="12192000" cy="28357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E42674-4C60-438C-91C0-3E1EF76397DE}"/>
              </a:ext>
            </a:extLst>
          </p:cNvPr>
          <p:cNvSpPr txBox="1"/>
          <p:nvPr/>
        </p:nvSpPr>
        <p:spPr>
          <a:xfrm>
            <a:off x="3907027" y="257310"/>
            <a:ext cx="4120586" cy="295465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  <a:alpha val="0"/>
              </a:schemeClr>
            </a:solidFill>
          </a:ln>
        </p:spPr>
        <p:txBody>
          <a:bodyPr wrap="square" tIns="0" b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ko-KR" sz="24000" b="1" spc="-300" dirty="0" smtClean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조선일보명조" pitchFamily="18" charset="-127"/>
              </a:rPr>
              <a:t>03</a:t>
            </a:r>
            <a:endParaRPr lang="ko-KR" altLang="en-US" sz="24000" b="1" spc="-300" dirty="0">
              <a:ln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조선일보명조" pitchFamily="18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7CFFD-BD59-45A3-9D4E-7A498E963496}"/>
              </a:ext>
            </a:extLst>
          </p:cNvPr>
          <p:cNvSpPr txBox="1"/>
          <p:nvPr/>
        </p:nvSpPr>
        <p:spPr>
          <a:xfrm>
            <a:off x="906682" y="3204311"/>
            <a:ext cx="10378636" cy="295465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  <a:alpha val="0"/>
              </a:schemeClr>
            </a:solidFill>
          </a:ln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ko-KR" altLang="en-US" sz="9600" b="1" spc="-300" dirty="0" smtClean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cs typeface="조선일보명조" pitchFamily="18" charset="-127"/>
              </a:rPr>
              <a:t>참여방법 및 </a:t>
            </a:r>
            <a:endParaRPr lang="en-US" altLang="ko-KR" sz="9600" b="1" spc="-300" dirty="0" smtClean="0">
              <a:ln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cs typeface="조선일보명조" pitchFamily="18" charset="-127"/>
            </a:endParaRPr>
          </a:p>
          <a:p>
            <a:pPr algn="ctr"/>
            <a:r>
              <a:rPr lang="ko-KR" altLang="en-US" sz="9600" b="1" spc="-300" dirty="0" smtClean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  <a:cs typeface="조선일보명조" pitchFamily="18" charset="-127"/>
              </a:rPr>
              <a:t>발표자 사용방법</a:t>
            </a:r>
            <a:endParaRPr lang="ko-KR" altLang="en-US" sz="7200" b="1" spc="-300" dirty="0">
              <a:ln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rgbClr val="FF000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  <a:cs typeface="조선일보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780915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8" y="1664442"/>
            <a:ext cx="5108582" cy="4360985"/>
          </a:xfrm>
          <a:prstGeom prst="rect">
            <a:avLst/>
          </a:prstGeom>
        </p:spPr>
      </p:pic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참여방</a:t>
            </a: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4071585B-79C9-4CF4-88C9-435C0F66BE94}"/>
              </a:ext>
            </a:extLst>
          </p:cNvPr>
          <p:cNvCxnSpPr>
            <a:cxnSpLocks/>
          </p:cNvCxnSpPr>
          <p:nvPr/>
        </p:nvCxnSpPr>
        <p:spPr>
          <a:xfrm>
            <a:off x="2638919" y="3696052"/>
            <a:ext cx="381983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11C2A4D0-EC68-4BB1-8F6C-1983055AAE27}"/>
              </a:ext>
            </a:extLst>
          </p:cNvPr>
          <p:cNvSpPr/>
          <p:nvPr/>
        </p:nvSpPr>
        <p:spPr>
          <a:xfrm>
            <a:off x="1371443" y="3696052"/>
            <a:ext cx="2195051" cy="1795075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ADF836E-DCDA-4F8C-A87B-B43E00313FC2}"/>
              </a:ext>
            </a:extLst>
          </p:cNvPr>
          <p:cNvSpPr/>
          <p:nvPr/>
        </p:nvSpPr>
        <p:spPr>
          <a:xfrm>
            <a:off x="6198068" y="1402832"/>
            <a:ext cx="53110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실천민속학회 </a:t>
            </a:r>
            <a:r>
              <a:rPr lang="ko-KR" altLang="en-US" sz="2800" spc="-10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학술대회에 참여하기</a:t>
            </a:r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5ADF836E-DCDA-4F8C-A87B-B43E00313FC2}"/>
              </a:ext>
            </a:extLst>
          </p:cNvPr>
          <p:cNvSpPr/>
          <p:nvPr/>
        </p:nvSpPr>
        <p:spPr>
          <a:xfrm>
            <a:off x="6198068" y="2349378"/>
            <a:ext cx="53110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접속 </a:t>
            </a:r>
            <a:r>
              <a:rPr lang="ko-KR" altLang="en-US" sz="2800" spc="-100" dirty="0" err="1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링크주소는</a:t>
            </a:r>
            <a:r>
              <a:rPr lang="ko-KR" altLang="en-US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 실천민속학회 홈페이지 공지사항에 당일 공개됩니다</a:t>
            </a:r>
            <a:r>
              <a:rPr lang="en-US" altLang="ko-KR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  <a:p>
            <a:pPr algn="ctr"/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2800" spc="-100" dirty="0" err="1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접속주소</a:t>
            </a:r>
            <a:r>
              <a:rPr lang="ko-KR" altLang="en-US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 링크 </a:t>
            </a:r>
            <a:r>
              <a:rPr lang="en-US" altLang="ko-KR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: </a:t>
            </a:r>
          </a:p>
          <a:p>
            <a:pPr algn="ctr"/>
            <a:r>
              <a:rPr lang="en-US" altLang="ko-KR" sz="2800" dirty="0">
                <a:hlinkClick r:id="rId5"/>
              </a:rPr>
              <a:t>http://www.folklore.or.kr/modules/bbs/index.php?code=notice&amp;mode=view&amp;id=52&amp;___M_ID=47</a:t>
            </a:r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8594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참여</a:t>
            </a: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방법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391A18D-5AB9-40F2-866D-051F971E06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849" y="748828"/>
            <a:ext cx="5643490" cy="5888859"/>
          </a:xfrm>
          <a:prstGeom prst="rect">
            <a:avLst/>
          </a:prstGeom>
        </p:spPr>
      </p:pic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4071585B-79C9-4CF4-88C9-435C0F66BE94}"/>
              </a:ext>
            </a:extLst>
          </p:cNvPr>
          <p:cNvCxnSpPr>
            <a:cxnSpLocks/>
          </p:cNvCxnSpPr>
          <p:nvPr/>
        </p:nvCxnSpPr>
        <p:spPr>
          <a:xfrm>
            <a:off x="2630127" y="3819144"/>
            <a:ext cx="381983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11C2A4D0-EC68-4BB1-8F6C-1983055AAE27}"/>
              </a:ext>
            </a:extLst>
          </p:cNvPr>
          <p:cNvSpPr/>
          <p:nvPr/>
        </p:nvSpPr>
        <p:spPr>
          <a:xfrm>
            <a:off x="941439" y="3819144"/>
            <a:ext cx="2195051" cy="1795075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ADF836E-DCDA-4F8C-A87B-B43E00313FC2}"/>
              </a:ext>
            </a:extLst>
          </p:cNvPr>
          <p:cNvSpPr/>
          <p:nvPr/>
        </p:nvSpPr>
        <p:spPr>
          <a:xfrm>
            <a:off x="6584929" y="2251844"/>
            <a:ext cx="484507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altLang="ko-KR" sz="2800" spc="-100" dirty="0" smtClean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보내드린 링크 주소</a:t>
            </a:r>
            <a:r>
              <a:rPr lang="en-US" altLang="ko-KR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이메일 발송</a:t>
            </a:r>
            <a:r>
              <a:rPr lang="en-US" altLang="ko-KR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)</a:t>
            </a:r>
            <a:r>
              <a:rPr lang="ko-KR" altLang="en-US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를 클릭하시면 입장이 가능합니다</a:t>
            </a:r>
            <a:r>
              <a:rPr lang="en-US" altLang="ko-KR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  <a:p>
            <a:pPr algn="ctr"/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en-US" altLang="ko-KR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* </a:t>
            </a:r>
            <a:r>
              <a:rPr lang="ko-KR" altLang="en-US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입장이 지연될 경우에는  좌측 탭의 팀을 클릭하시고</a:t>
            </a:r>
            <a:r>
              <a:rPr lang="en-US" altLang="ko-KR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내 팀에서 </a:t>
            </a:r>
            <a:r>
              <a:rPr lang="ko-KR" altLang="en-US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실천민속학회 학술대회</a:t>
            </a:r>
            <a:r>
              <a:rPr lang="ko-KR" altLang="en-US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를 클릭하여 참여해주시기 바랍니다</a:t>
            </a:r>
            <a:r>
              <a:rPr lang="en-US" altLang="ko-KR" sz="2800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  <a:p>
            <a:pPr algn="ctr"/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820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C34838F6-172E-4E1B-A898-DBE74E9E4A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173" y="851399"/>
            <a:ext cx="8182170" cy="5750129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ADAAED6E-D7A6-4314-8828-1D7CE3C24A1A}"/>
              </a:ext>
            </a:extLst>
          </p:cNvPr>
          <p:cNvSpPr/>
          <p:nvPr/>
        </p:nvSpPr>
        <p:spPr>
          <a:xfrm>
            <a:off x="6428569" y="3579606"/>
            <a:ext cx="5360310" cy="10572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0C10BE2-186C-4B0E-9BFB-7F39835A8EB5}"/>
              </a:ext>
            </a:extLst>
          </p:cNvPr>
          <p:cNvSpPr/>
          <p:nvPr/>
        </p:nvSpPr>
        <p:spPr>
          <a:xfrm>
            <a:off x="5901084" y="3647805"/>
            <a:ext cx="64223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팀 모임 </a:t>
            </a:r>
            <a:r>
              <a:rPr lang="ko-KR" altLang="en-US" sz="2800" b="1" spc="-100" dirty="0" err="1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시작화면</a:t>
            </a:r>
            <a:endParaRPr lang="en-US" altLang="ko-KR" sz="28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사용방법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944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그림 9">
            <a:extLst>
              <a:ext uri="{FF2B5EF4-FFF2-40B4-BE49-F238E27FC236}">
                <a16:creationId xmlns:a16="http://schemas.microsoft.com/office/drawing/2014/main" id="{B441DF2E-C122-4790-A59D-ED37D53B2F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933" b="11015"/>
          <a:stretch/>
        </p:blipFill>
        <p:spPr>
          <a:xfrm>
            <a:off x="244173" y="777708"/>
            <a:ext cx="8691178" cy="5903361"/>
          </a:xfrm>
          <a:prstGeom prst="rect">
            <a:avLst/>
          </a:prstGeom>
        </p:spPr>
      </p:pic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3A367AC-B61B-45AA-A700-371CE58F2D9F}"/>
              </a:ext>
            </a:extLst>
          </p:cNvPr>
          <p:cNvSpPr/>
          <p:nvPr/>
        </p:nvSpPr>
        <p:spPr>
          <a:xfrm>
            <a:off x="2536723" y="5869859"/>
            <a:ext cx="403123" cy="37966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6AA40C58-4495-491F-8FBA-D728652769DB}"/>
              </a:ext>
            </a:extLst>
          </p:cNvPr>
          <p:cNvSpPr/>
          <p:nvPr/>
        </p:nvSpPr>
        <p:spPr>
          <a:xfrm>
            <a:off x="3023419" y="5869859"/>
            <a:ext cx="403123" cy="37966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5378A36B-D68F-440E-A06F-03B2E0B58363}"/>
              </a:ext>
            </a:extLst>
          </p:cNvPr>
          <p:cNvCxnSpPr>
            <a:cxnSpLocks/>
          </p:cNvCxnSpPr>
          <p:nvPr/>
        </p:nvCxnSpPr>
        <p:spPr>
          <a:xfrm flipV="1">
            <a:off x="2738284" y="3306928"/>
            <a:ext cx="5550310" cy="25629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CB5A95C6-CBC8-400C-9308-CF65C9068C69}"/>
              </a:ext>
            </a:extLst>
          </p:cNvPr>
          <p:cNvCxnSpPr>
            <a:cxnSpLocks/>
          </p:cNvCxnSpPr>
          <p:nvPr/>
        </p:nvCxnSpPr>
        <p:spPr>
          <a:xfrm flipV="1">
            <a:off x="3426542" y="5115078"/>
            <a:ext cx="4809498" cy="7547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461EEF6B-EFD8-47A9-8571-05898833F4B6}"/>
              </a:ext>
            </a:extLst>
          </p:cNvPr>
          <p:cNvSpPr/>
          <p:nvPr/>
        </p:nvSpPr>
        <p:spPr>
          <a:xfrm>
            <a:off x="6475239" y="2976153"/>
            <a:ext cx="64223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1) </a:t>
            </a:r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영상 켜기</a:t>
            </a:r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/</a:t>
            </a:r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끄기</a:t>
            </a:r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54EFA33-A65F-4E03-B9F0-F16223A237FC}"/>
              </a:ext>
            </a:extLst>
          </p:cNvPr>
          <p:cNvSpPr/>
          <p:nvPr/>
        </p:nvSpPr>
        <p:spPr>
          <a:xfrm>
            <a:off x="6455575" y="4880732"/>
            <a:ext cx="64223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2) </a:t>
            </a:r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음성 켜기</a:t>
            </a:r>
            <a:r>
              <a:rPr lang="en-US" altLang="ko-KR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/</a:t>
            </a:r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끄기</a:t>
            </a:r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64318F6-525D-4526-A36A-2FA59E1493D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000"/>
          <a:stretch/>
        </p:blipFill>
        <p:spPr>
          <a:xfrm>
            <a:off x="10204983" y="5571831"/>
            <a:ext cx="604837" cy="619125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7B896C0F-133A-4872-8D5E-C69671D90B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6549"/>
          <a:stretch/>
        </p:blipFill>
        <p:spPr>
          <a:xfrm>
            <a:off x="10136124" y="3633170"/>
            <a:ext cx="646581" cy="619125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7BB8B3A1-A775-4BF9-BE48-BA1C2B43F02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7869" b="11401"/>
          <a:stretch/>
        </p:blipFill>
        <p:spPr>
          <a:xfrm>
            <a:off x="8137146" y="3630155"/>
            <a:ext cx="692221" cy="597870"/>
          </a:xfrm>
          <a:prstGeom prst="rect">
            <a:avLst/>
          </a:prstGeom>
        </p:spPr>
      </p:pic>
      <p:pic>
        <p:nvPicPr>
          <p:cNvPr id="27" name="그림 26">
            <a:extLst>
              <a:ext uri="{FF2B5EF4-FFF2-40B4-BE49-F238E27FC236}">
                <a16:creationId xmlns:a16="http://schemas.microsoft.com/office/drawing/2014/main" id="{8698E636-9651-4F43-826F-508CA3AF66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5320" t="2537" r="-7451" b="8864"/>
          <a:stretch/>
        </p:blipFill>
        <p:spPr>
          <a:xfrm>
            <a:off x="8183486" y="5546628"/>
            <a:ext cx="716829" cy="619124"/>
          </a:xfrm>
          <a:prstGeom prst="rect">
            <a:avLst/>
          </a:prstGeom>
        </p:spPr>
      </p:pic>
      <p:sp>
        <p:nvSpPr>
          <p:cNvPr id="28" name="직사각형 27">
            <a:extLst>
              <a:ext uri="{FF2B5EF4-FFF2-40B4-BE49-F238E27FC236}">
                <a16:creationId xmlns:a16="http://schemas.microsoft.com/office/drawing/2014/main" id="{D3601408-3A39-4FF5-AD03-C7FB7920A6CD}"/>
              </a:ext>
            </a:extLst>
          </p:cNvPr>
          <p:cNvSpPr/>
          <p:nvPr/>
        </p:nvSpPr>
        <p:spPr>
          <a:xfrm>
            <a:off x="7706211" y="6273785"/>
            <a:ext cx="15429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음성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ON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8854F0F1-18F2-4703-AC25-34B3AC4B7C15}"/>
              </a:ext>
            </a:extLst>
          </p:cNvPr>
          <p:cNvSpPr/>
          <p:nvPr/>
        </p:nvSpPr>
        <p:spPr>
          <a:xfrm>
            <a:off x="9701210" y="6236820"/>
            <a:ext cx="15429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음성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OFF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25D87C7E-3EF1-47CD-88F6-C8F3409B3F04}"/>
              </a:ext>
            </a:extLst>
          </p:cNvPr>
          <p:cNvSpPr/>
          <p:nvPr/>
        </p:nvSpPr>
        <p:spPr>
          <a:xfrm>
            <a:off x="7647567" y="4299868"/>
            <a:ext cx="15429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영상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ON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27BD98F-440E-419D-B50B-22406B9DA661}"/>
              </a:ext>
            </a:extLst>
          </p:cNvPr>
          <p:cNvSpPr/>
          <p:nvPr/>
        </p:nvSpPr>
        <p:spPr>
          <a:xfrm>
            <a:off x="9661882" y="4329285"/>
            <a:ext cx="15429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spc="-10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영상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OFF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사용방법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679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87B62FB9-7DAE-41DE-ACDC-C6CDDEE56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35" y="851399"/>
            <a:ext cx="8182170" cy="5750129"/>
          </a:xfrm>
          <a:prstGeom prst="rect">
            <a:avLst/>
          </a:prstGeom>
        </p:spPr>
      </p:pic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hq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그림 1">
            <a:extLst>
              <a:ext uri="{FF2B5EF4-FFF2-40B4-BE49-F238E27FC236}">
                <a16:creationId xmlns:a16="http://schemas.microsoft.com/office/drawing/2014/main" id="{21A5A06B-3385-482D-99DC-C004A40AC2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37527" y="4290785"/>
            <a:ext cx="619125" cy="657225"/>
          </a:xfrm>
          <a:prstGeom prst="rect">
            <a:avLst/>
          </a:prstGeom>
        </p:spPr>
      </p:pic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C0F56091-9C1F-4A0E-BDAB-E947A06201F5}"/>
              </a:ext>
            </a:extLst>
          </p:cNvPr>
          <p:cNvSpPr/>
          <p:nvPr/>
        </p:nvSpPr>
        <p:spPr>
          <a:xfrm>
            <a:off x="4151245" y="5222909"/>
            <a:ext cx="410924" cy="410971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8F7650DD-134A-4963-8EB1-A33A1A853557}"/>
              </a:ext>
            </a:extLst>
          </p:cNvPr>
          <p:cNvCxnSpPr>
            <a:cxnSpLocks/>
          </p:cNvCxnSpPr>
          <p:nvPr/>
        </p:nvCxnSpPr>
        <p:spPr>
          <a:xfrm flipV="1">
            <a:off x="4513661" y="3325002"/>
            <a:ext cx="3113900" cy="18979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그림 3">
            <a:extLst>
              <a:ext uri="{FF2B5EF4-FFF2-40B4-BE49-F238E27FC236}">
                <a16:creationId xmlns:a16="http://schemas.microsoft.com/office/drawing/2014/main" id="{0058A1E0-0B1C-4CAD-82E2-40D8FC244C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02450" y="4325048"/>
            <a:ext cx="619125" cy="638175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7DED3DE5-6168-43E1-A5DA-6AA4EAB2B751}"/>
              </a:ext>
            </a:extLst>
          </p:cNvPr>
          <p:cNvSpPr/>
          <p:nvPr/>
        </p:nvSpPr>
        <p:spPr>
          <a:xfrm>
            <a:off x="5769665" y="3046733"/>
            <a:ext cx="64223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모임 참가자 표시</a:t>
            </a:r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: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참가자 표시를 통해 출석체크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OK!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B7D582B-A35D-4C02-A11E-42013864A71D}"/>
              </a:ext>
            </a:extLst>
          </p:cNvPr>
          <p:cNvSpPr/>
          <p:nvPr/>
        </p:nvSpPr>
        <p:spPr>
          <a:xfrm>
            <a:off x="6954349" y="5118021"/>
            <a:ext cx="17153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참가자 표시 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ON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04ECF1AA-C22E-415E-ADAF-D47559D9309A}"/>
              </a:ext>
            </a:extLst>
          </p:cNvPr>
          <p:cNvSpPr/>
          <p:nvPr/>
        </p:nvSpPr>
        <p:spPr>
          <a:xfrm>
            <a:off x="8980832" y="5118021"/>
            <a:ext cx="21325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참가자 표시 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OFF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F9C9448-F1A2-4473-8BDE-C9EED2F97FCF}"/>
              </a:ext>
            </a:extLst>
          </p:cNvPr>
          <p:cNvSpPr/>
          <p:nvPr/>
        </p:nvSpPr>
        <p:spPr>
          <a:xfrm>
            <a:off x="5874542" y="6029576"/>
            <a:ext cx="64223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※</a:t>
            </a:r>
            <a:r>
              <a:rPr lang="ko-KR" altLang="en-US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현재 이미지는 참가자 표시</a:t>
            </a:r>
            <a:r>
              <a: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ON </a:t>
            </a:r>
            <a:r>
              <a:rPr lang="ko-KR" altLang="en-US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상태입니다</a:t>
            </a:r>
            <a:r>
              <a: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사용방법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3471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C359B8C7-F598-4A69-B9F9-194708AC8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170" y="851399"/>
            <a:ext cx="8059008" cy="5657556"/>
          </a:xfrm>
          <a:prstGeom prst="rect">
            <a:avLst/>
          </a:prstGeom>
        </p:spPr>
      </p:pic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BB268190-202E-49C0-9EC1-67BFBB1FA9B1}"/>
              </a:ext>
            </a:extLst>
          </p:cNvPr>
          <p:cNvSpPr/>
          <p:nvPr/>
        </p:nvSpPr>
        <p:spPr>
          <a:xfrm>
            <a:off x="3816948" y="5173748"/>
            <a:ext cx="410924" cy="410971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E055DE92-CCEC-4F62-93E1-E64EF456653D}"/>
              </a:ext>
            </a:extLst>
          </p:cNvPr>
          <p:cNvCxnSpPr>
            <a:cxnSpLocks/>
          </p:cNvCxnSpPr>
          <p:nvPr/>
        </p:nvCxnSpPr>
        <p:spPr>
          <a:xfrm flipV="1">
            <a:off x="4179364" y="1911172"/>
            <a:ext cx="3881709" cy="32625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EA37F10D-9E7F-486A-A93D-953DDE0EFB6A}"/>
              </a:ext>
            </a:extLst>
          </p:cNvPr>
          <p:cNvSpPr/>
          <p:nvPr/>
        </p:nvSpPr>
        <p:spPr>
          <a:xfrm>
            <a:off x="6927647" y="1460823"/>
            <a:ext cx="64223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spc="-100" dirty="0" err="1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대화창</a:t>
            </a:r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표시</a:t>
            </a:r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: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대화창을 통해 음성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영상으로 소통이</a:t>
            </a:r>
            <a:endParaRPr lang="en-US" altLang="ko-KR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불가능한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학생들의 의견을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확인할 수 있습니다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74DCB7A-9FA2-4B54-A25F-9B470BCF06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140" y="2909743"/>
            <a:ext cx="619125" cy="619125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24175A5B-3636-42BF-839B-0DB4D79DFC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6827" y="2942332"/>
            <a:ext cx="628650" cy="619125"/>
          </a:xfrm>
          <a:prstGeom prst="rect">
            <a:avLst/>
          </a:prstGeom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0279478B-DCCC-4392-9762-3055E8A6E2F4}"/>
              </a:ext>
            </a:extLst>
          </p:cNvPr>
          <p:cNvSpPr/>
          <p:nvPr/>
        </p:nvSpPr>
        <p:spPr>
          <a:xfrm>
            <a:off x="8423489" y="3796360"/>
            <a:ext cx="17153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spc="-100" dirty="0" err="1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대화창</a:t>
            </a:r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표시 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ON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C4C334E-778F-4F61-9CCA-D7626C402EF2}"/>
              </a:ext>
            </a:extLst>
          </p:cNvPr>
          <p:cNvSpPr/>
          <p:nvPr/>
        </p:nvSpPr>
        <p:spPr>
          <a:xfrm>
            <a:off x="10048504" y="3796360"/>
            <a:ext cx="21325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spc="-10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대화창</a:t>
            </a:r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표시 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OFF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DBBD3C0-0989-4AD5-945C-146AE9BD836E}"/>
              </a:ext>
            </a:extLst>
          </p:cNvPr>
          <p:cNvSpPr/>
          <p:nvPr/>
        </p:nvSpPr>
        <p:spPr>
          <a:xfrm>
            <a:off x="5979674" y="5301900"/>
            <a:ext cx="64223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※</a:t>
            </a:r>
            <a:r>
              <a:rPr lang="ko-KR" altLang="en-US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현재 이미지는 </a:t>
            </a:r>
            <a:r>
              <a:rPr lang="ko-KR" altLang="en-US" sz="2400" b="1" spc="-100" dirty="0" err="1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대화창</a:t>
            </a:r>
            <a:r>
              <a:rPr lang="ko-KR" altLang="en-US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 표시</a:t>
            </a:r>
            <a:r>
              <a: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ON </a:t>
            </a:r>
            <a:r>
              <a:rPr lang="ko-KR" altLang="en-US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상태입니다</a:t>
            </a:r>
            <a:r>
              <a: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사용방법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291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6939E14A-CF27-4BDC-A254-7F268C7BBBEA}"/>
              </a:ext>
            </a:extLst>
          </p:cNvPr>
          <p:cNvGrpSpPr/>
          <p:nvPr/>
        </p:nvGrpSpPr>
        <p:grpSpPr>
          <a:xfrm>
            <a:off x="0" y="0"/>
            <a:ext cx="12201544" cy="1354666"/>
            <a:chOff x="1007808" y="778674"/>
            <a:chExt cx="12201544" cy="1354666"/>
          </a:xfrm>
        </p:grpSpPr>
        <p:sp>
          <p:nvSpPr>
            <p:cNvPr id="92" name="직사각형 91">
              <a:extLst>
                <a:ext uri="{FF2B5EF4-FFF2-40B4-BE49-F238E27FC236}">
                  <a16:creationId xmlns:a16="http://schemas.microsoft.com/office/drawing/2014/main" id="{AA57BAE3-0E14-46D4-80CD-6ADB904631C7}"/>
                </a:ext>
              </a:extLst>
            </p:cNvPr>
            <p:cNvSpPr/>
            <p:nvPr/>
          </p:nvSpPr>
          <p:spPr>
            <a:xfrm>
              <a:off x="1096296" y="1238864"/>
              <a:ext cx="12113056" cy="5561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직각 삼각형 88">
              <a:extLst>
                <a:ext uri="{FF2B5EF4-FFF2-40B4-BE49-F238E27FC236}">
                  <a16:creationId xmlns:a16="http://schemas.microsoft.com/office/drawing/2014/main" id="{A380AF20-3D14-416F-A4CF-00CF154CC754}"/>
                </a:ext>
              </a:extLst>
            </p:cNvPr>
            <p:cNvSpPr/>
            <p:nvPr/>
          </p:nvSpPr>
          <p:spPr>
            <a:xfrm rot="5400000">
              <a:off x="1095619" y="1239540"/>
              <a:ext cx="554109" cy="55275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0" name="이등변 삼각형 89">
              <a:extLst>
                <a:ext uri="{FF2B5EF4-FFF2-40B4-BE49-F238E27FC236}">
                  <a16:creationId xmlns:a16="http://schemas.microsoft.com/office/drawing/2014/main" id="{B9ADD5F0-2FE6-461A-9328-011952261B70}"/>
                </a:ext>
              </a:extLst>
            </p:cNvPr>
            <p:cNvSpPr/>
            <p:nvPr/>
          </p:nvSpPr>
          <p:spPr>
            <a:xfrm>
              <a:off x="1096297" y="1495336"/>
              <a:ext cx="747253" cy="297635"/>
            </a:xfrm>
            <a:prstGeom prst="triangle">
              <a:avLst>
                <a:gd name="adj" fmla="val 4012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1" name="직사각형 90">
              <a:extLst>
                <a:ext uri="{FF2B5EF4-FFF2-40B4-BE49-F238E27FC236}">
                  <a16:creationId xmlns:a16="http://schemas.microsoft.com/office/drawing/2014/main" id="{F45BD263-7441-4A78-8B85-D5BF718AE293}"/>
                </a:ext>
              </a:extLst>
            </p:cNvPr>
            <p:cNvSpPr/>
            <p:nvPr/>
          </p:nvSpPr>
          <p:spPr>
            <a:xfrm>
              <a:off x="1007808" y="1238863"/>
              <a:ext cx="98321" cy="55618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그룹 22">
              <a:extLst>
                <a:ext uri="{FF2B5EF4-FFF2-40B4-BE49-F238E27FC236}">
                  <a16:creationId xmlns:a16="http://schemas.microsoft.com/office/drawing/2014/main" id="{0EC08F78-408D-41EA-AC71-28E6F61C98AF}"/>
                </a:ext>
              </a:extLst>
            </p:cNvPr>
            <p:cNvGrpSpPr/>
            <p:nvPr/>
          </p:nvGrpSpPr>
          <p:grpSpPr>
            <a:xfrm>
              <a:off x="1649051" y="1236791"/>
              <a:ext cx="2253474" cy="471769"/>
              <a:chOff x="3984668" y="4312239"/>
              <a:chExt cx="3441259" cy="720434"/>
            </a:xfrm>
          </p:grpSpPr>
          <p:sp>
            <p:nvSpPr>
              <p:cNvPr id="25" name="직사각형 24">
                <a:extLst>
                  <a:ext uri="{FF2B5EF4-FFF2-40B4-BE49-F238E27FC236}">
                    <a16:creationId xmlns:a16="http://schemas.microsoft.com/office/drawing/2014/main" id="{9E395F02-2357-454E-A301-11A67024DB43}"/>
                  </a:ext>
                </a:extLst>
              </p:cNvPr>
              <p:cNvSpPr/>
              <p:nvPr/>
            </p:nvSpPr>
            <p:spPr>
              <a:xfrm>
                <a:off x="4601477" y="4330998"/>
                <a:ext cx="2824450" cy="7016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b="1" spc="-100" dirty="0">
                    <a:ln>
                      <a:solidFill>
                        <a:schemeClr val="bg1">
                          <a:lumMod val="85000"/>
                          <a:alpha val="0"/>
                        </a:schemeClr>
                      </a:solidFill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나눔명조 ExtraBold" panose="02020603020101020101" pitchFamily="18" charset="-127"/>
                    <a:ea typeface="나눔명조 ExtraBold" panose="02020603020101020101" pitchFamily="18" charset="-127"/>
                  </a:rPr>
                  <a:t>Microsoft Teams</a:t>
                </a:r>
              </a:p>
            </p:txBody>
          </p:sp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1F96D515-ECE5-41FF-A727-7DB25C7FAB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hq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751" t="20604" r="29991" b="22539"/>
              <a:stretch/>
            </p:blipFill>
            <p:spPr bwMode="auto">
              <a:xfrm>
                <a:off x="3984668" y="4312239"/>
                <a:ext cx="837365" cy="6652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D6E5BC7-27B6-47E7-9F45-6BD399B15C19}"/>
                </a:ext>
              </a:extLst>
            </p:cNvPr>
            <p:cNvSpPr txBox="1"/>
            <p:nvPr/>
          </p:nvSpPr>
          <p:spPr>
            <a:xfrm>
              <a:off x="5053494" y="778674"/>
              <a:ext cx="4119716" cy="135466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  <a:alpha val="0"/>
                </a:schemeClr>
              </a:solidFill>
            </a:ln>
          </p:spPr>
          <p:txBody>
            <a:bodyPr wrap="square" tIns="0" bIns="0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8000" b="1" spc="-3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latin typeface="나눔명조 ExtraBold" panose="02020603020101020101" pitchFamily="18" charset="-127"/>
                  <a:ea typeface="나눔명조 ExtraBold" panose="02020603020101020101" pitchFamily="18" charset="-127"/>
                  <a:cs typeface="조선일보명조" panose="02030304000000000000" pitchFamily="18" charset="-127"/>
                </a:rPr>
                <a:t>목차</a:t>
              </a:r>
              <a:endParaRPr lang="en-US" altLang="ko-KR" sz="8000" b="1" spc="-3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나눔명조 ExtraBold" panose="02020603020101020101" pitchFamily="18" charset="-127"/>
                <a:ea typeface="나눔명조 ExtraBold" panose="02020603020101020101" pitchFamily="18" charset="-127"/>
                <a:cs typeface="조선일보명조" panose="02030304000000000000" pitchFamily="18" charset="-127"/>
              </a:endParaRPr>
            </a:p>
          </p:txBody>
        </p: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44E17DAA-5CDC-4E3D-A69E-82EA5FE01F2B}"/>
              </a:ext>
            </a:extLst>
          </p:cNvPr>
          <p:cNvGrpSpPr/>
          <p:nvPr/>
        </p:nvGrpSpPr>
        <p:grpSpPr>
          <a:xfrm>
            <a:off x="328079" y="1458613"/>
            <a:ext cx="2995440" cy="875604"/>
            <a:chOff x="4399183" y="1616353"/>
            <a:chExt cx="3929770" cy="1148721"/>
          </a:xfrm>
        </p:grpSpPr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43BFD0B8-55A7-4494-BE04-43A63B1F7ACD}"/>
                </a:ext>
              </a:extLst>
            </p:cNvPr>
            <p:cNvSpPr/>
            <p:nvPr/>
          </p:nvSpPr>
          <p:spPr>
            <a:xfrm>
              <a:off x="4642389" y="1856172"/>
              <a:ext cx="3234813" cy="7102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AEA46002-EBF3-4849-BFDF-3243799D009F}"/>
                </a:ext>
              </a:extLst>
            </p:cNvPr>
            <p:cNvSpPr/>
            <p:nvPr/>
          </p:nvSpPr>
          <p:spPr>
            <a:xfrm>
              <a:off x="5331067" y="1616353"/>
              <a:ext cx="2997886" cy="1009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1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회원가입</a:t>
              </a:r>
              <a:endPara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FBCFFEFA-B746-43ED-8B55-1EDDCE582524}"/>
                </a:ext>
              </a:extLst>
            </p:cNvPr>
            <p:cNvGrpSpPr/>
            <p:nvPr/>
          </p:nvGrpSpPr>
          <p:grpSpPr>
            <a:xfrm>
              <a:off x="4399183" y="1866669"/>
              <a:ext cx="962034" cy="898405"/>
              <a:chOff x="3228767" y="1317400"/>
              <a:chExt cx="1316913" cy="1229813"/>
            </a:xfrm>
          </p:grpSpPr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id="{1CF3A769-5757-4086-BFED-F262040D0167}"/>
                  </a:ext>
                </a:extLst>
              </p:cNvPr>
              <p:cNvSpPr/>
              <p:nvPr/>
            </p:nvSpPr>
            <p:spPr>
              <a:xfrm rot="2700000">
                <a:off x="3228767" y="1365355"/>
                <a:ext cx="924232" cy="9242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4D56B445-BC12-4CB0-A786-1811F1AF3BF5}"/>
                  </a:ext>
                </a:extLst>
              </p:cNvPr>
              <p:cNvSpPr/>
              <p:nvPr/>
            </p:nvSpPr>
            <p:spPr>
              <a:xfrm rot="2700000">
                <a:off x="3350227" y="1482828"/>
                <a:ext cx="681311" cy="681311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412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18EADC44-0AFB-4982-A4DD-2FD081B69ACF}"/>
                  </a:ext>
                </a:extLst>
              </p:cNvPr>
              <p:cNvSpPr/>
              <p:nvPr/>
            </p:nvSpPr>
            <p:spPr>
              <a:xfrm>
                <a:off x="3364234" y="1317400"/>
                <a:ext cx="1181446" cy="1229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2906DF98-1659-456C-A656-EC7DBE57B2C9}"/>
              </a:ext>
            </a:extLst>
          </p:cNvPr>
          <p:cNvGrpSpPr/>
          <p:nvPr/>
        </p:nvGrpSpPr>
        <p:grpSpPr>
          <a:xfrm>
            <a:off x="317141" y="2708614"/>
            <a:ext cx="2962729" cy="885436"/>
            <a:chOff x="4399183" y="1603454"/>
            <a:chExt cx="3886856" cy="1161620"/>
          </a:xfrm>
        </p:grpSpPr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77F59882-5D1E-47F7-9C48-9DCCD00B4640}"/>
                </a:ext>
              </a:extLst>
            </p:cNvPr>
            <p:cNvSpPr/>
            <p:nvPr/>
          </p:nvSpPr>
          <p:spPr>
            <a:xfrm>
              <a:off x="4642389" y="1856172"/>
              <a:ext cx="3234813" cy="7102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D8972B16-4CBE-495B-B8FF-B3C76869D5B4}"/>
                </a:ext>
              </a:extLst>
            </p:cNvPr>
            <p:cNvSpPr/>
            <p:nvPr/>
          </p:nvSpPr>
          <p:spPr>
            <a:xfrm>
              <a:off x="5288153" y="1603454"/>
              <a:ext cx="2997886" cy="1009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1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다운로드</a:t>
              </a:r>
              <a:endPara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1629B913-AFE9-4E51-9E60-35BE9EEAB807}"/>
                </a:ext>
              </a:extLst>
            </p:cNvPr>
            <p:cNvGrpSpPr/>
            <p:nvPr/>
          </p:nvGrpSpPr>
          <p:grpSpPr>
            <a:xfrm>
              <a:off x="4399183" y="1866669"/>
              <a:ext cx="962034" cy="898405"/>
              <a:chOff x="3228767" y="1317400"/>
              <a:chExt cx="1316913" cy="1229813"/>
            </a:xfrm>
          </p:grpSpPr>
          <p:sp>
            <p:nvSpPr>
              <p:cNvPr id="38" name="직사각형 37">
                <a:extLst>
                  <a:ext uri="{FF2B5EF4-FFF2-40B4-BE49-F238E27FC236}">
                    <a16:creationId xmlns:a16="http://schemas.microsoft.com/office/drawing/2014/main" id="{70AB372B-833D-4A53-A119-41077B303832}"/>
                  </a:ext>
                </a:extLst>
              </p:cNvPr>
              <p:cNvSpPr/>
              <p:nvPr/>
            </p:nvSpPr>
            <p:spPr>
              <a:xfrm rot="2700000">
                <a:off x="3228767" y="1365355"/>
                <a:ext cx="924232" cy="9242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9" name="직사각형 38">
                <a:extLst>
                  <a:ext uri="{FF2B5EF4-FFF2-40B4-BE49-F238E27FC236}">
                    <a16:creationId xmlns:a16="http://schemas.microsoft.com/office/drawing/2014/main" id="{A77B4B63-77F9-4751-9C71-2F5D30C82AE8}"/>
                  </a:ext>
                </a:extLst>
              </p:cNvPr>
              <p:cNvSpPr/>
              <p:nvPr/>
            </p:nvSpPr>
            <p:spPr>
              <a:xfrm rot="2700000">
                <a:off x="3350227" y="1482828"/>
                <a:ext cx="681311" cy="681311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412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0" name="직사각형 39">
                <a:extLst>
                  <a:ext uri="{FF2B5EF4-FFF2-40B4-BE49-F238E27FC236}">
                    <a16:creationId xmlns:a16="http://schemas.microsoft.com/office/drawing/2014/main" id="{8B6A3466-7991-4E86-A8B5-4C9AAB63A68B}"/>
                  </a:ext>
                </a:extLst>
              </p:cNvPr>
              <p:cNvSpPr/>
              <p:nvPr/>
            </p:nvSpPr>
            <p:spPr>
              <a:xfrm>
                <a:off x="3364234" y="1317400"/>
                <a:ext cx="1181446" cy="1229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</p:grp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A7588413-F476-4E12-AB00-E3AE0CDE538C}"/>
              </a:ext>
            </a:extLst>
          </p:cNvPr>
          <p:cNvGrpSpPr/>
          <p:nvPr/>
        </p:nvGrpSpPr>
        <p:grpSpPr>
          <a:xfrm>
            <a:off x="306203" y="3968447"/>
            <a:ext cx="3059961" cy="875604"/>
            <a:chOff x="4399183" y="1616353"/>
            <a:chExt cx="4014417" cy="1148721"/>
          </a:xfrm>
        </p:grpSpPr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B81D266F-4E01-406E-A132-A2FD836C5980}"/>
                </a:ext>
              </a:extLst>
            </p:cNvPr>
            <p:cNvSpPr/>
            <p:nvPr/>
          </p:nvSpPr>
          <p:spPr>
            <a:xfrm>
              <a:off x="4642389" y="1856172"/>
              <a:ext cx="3234813" cy="7102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D868DD05-029B-49DF-BDD8-50D581076475}"/>
                </a:ext>
              </a:extLst>
            </p:cNvPr>
            <p:cNvSpPr/>
            <p:nvPr/>
          </p:nvSpPr>
          <p:spPr>
            <a:xfrm>
              <a:off x="5415715" y="1616353"/>
              <a:ext cx="2997885" cy="1009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32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1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참여방법</a:t>
              </a:r>
              <a:endPara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>
              <a:extLst>
                <a:ext uri="{FF2B5EF4-FFF2-40B4-BE49-F238E27FC236}">
                  <a16:creationId xmlns:a16="http://schemas.microsoft.com/office/drawing/2014/main" id="{BC0413D2-FAC0-4F77-B45D-E0FBD6ECAF32}"/>
                </a:ext>
              </a:extLst>
            </p:cNvPr>
            <p:cNvGrpSpPr/>
            <p:nvPr/>
          </p:nvGrpSpPr>
          <p:grpSpPr>
            <a:xfrm>
              <a:off x="4399183" y="1866669"/>
              <a:ext cx="962034" cy="898405"/>
              <a:chOff x="3228767" y="1317400"/>
              <a:chExt cx="1316913" cy="1229813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16E2E6DF-6C45-4832-B8FD-40F1EA6A84D1}"/>
                  </a:ext>
                </a:extLst>
              </p:cNvPr>
              <p:cNvSpPr/>
              <p:nvPr/>
            </p:nvSpPr>
            <p:spPr>
              <a:xfrm rot="2700000">
                <a:off x="3228767" y="1365355"/>
                <a:ext cx="924232" cy="9242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86B5A75E-20C0-4E88-AEA8-6CAFBF0E161E}"/>
                  </a:ext>
                </a:extLst>
              </p:cNvPr>
              <p:cNvSpPr/>
              <p:nvPr/>
            </p:nvSpPr>
            <p:spPr>
              <a:xfrm rot="2700000">
                <a:off x="3350227" y="1482828"/>
                <a:ext cx="681311" cy="681311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412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AD060106-76E6-42E6-B2AA-564BA8114E73}"/>
                  </a:ext>
                </a:extLst>
              </p:cNvPr>
              <p:cNvSpPr/>
              <p:nvPr/>
            </p:nvSpPr>
            <p:spPr>
              <a:xfrm>
                <a:off x="3364234" y="1317400"/>
                <a:ext cx="1181446" cy="1229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</p:grp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C9AC806A-C9AA-4E5B-AD54-231EF0C279BD}"/>
              </a:ext>
            </a:extLst>
          </p:cNvPr>
          <p:cNvGrpSpPr/>
          <p:nvPr/>
        </p:nvGrpSpPr>
        <p:grpSpPr>
          <a:xfrm>
            <a:off x="295265" y="5218448"/>
            <a:ext cx="3224683" cy="875604"/>
            <a:chOff x="4399183" y="1616353"/>
            <a:chExt cx="4230517" cy="1148721"/>
          </a:xfrm>
        </p:grpSpPr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839AE808-0791-4E3F-BDB5-CEBCF36D8CDD}"/>
                </a:ext>
              </a:extLst>
            </p:cNvPr>
            <p:cNvSpPr/>
            <p:nvPr/>
          </p:nvSpPr>
          <p:spPr>
            <a:xfrm>
              <a:off x="4642388" y="1856171"/>
              <a:ext cx="3871220" cy="7102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0" name="직사각형 49">
              <a:extLst>
                <a:ext uri="{FF2B5EF4-FFF2-40B4-BE49-F238E27FC236}">
                  <a16:creationId xmlns:a16="http://schemas.microsoft.com/office/drawing/2014/main" id="{3C2F6C4F-3B70-4160-B0B2-B9DA2E4F9277}"/>
                </a:ext>
              </a:extLst>
            </p:cNvPr>
            <p:cNvSpPr/>
            <p:nvPr/>
          </p:nvSpPr>
          <p:spPr>
            <a:xfrm>
              <a:off x="5262355" y="1616353"/>
              <a:ext cx="3367345" cy="1009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32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1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요약정리</a:t>
              </a:r>
              <a:endPara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A2F0F15C-3C3F-4B00-8C38-8BE2BA69D080}"/>
                </a:ext>
              </a:extLst>
            </p:cNvPr>
            <p:cNvGrpSpPr/>
            <p:nvPr/>
          </p:nvGrpSpPr>
          <p:grpSpPr>
            <a:xfrm>
              <a:off x="4399183" y="1866669"/>
              <a:ext cx="962034" cy="898405"/>
              <a:chOff x="3228767" y="1317400"/>
              <a:chExt cx="1316913" cy="1229813"/>
            </a:xfrm>
          </p:grpSpPr>
          <p:sp>
            <p:nvSpPr>
              <p:cNvPr id="52" name="직사각형 51">
                <a:extLst>
                  <a:ext uri="{FF2B5EF4-FFF2-40B4-BE49-F238E27FC236}">
                    <a16:creationId xmlns:a16="http://schemas.microsoft.com/office/drawing/2014/main" id="{815612FC-A5BA-47CB-831A-D89E06A307D9}"/>
                  </a:ext>
                </a:extLst>
              </p:cNvPr>
              <p:cNvSpPr/>
              <p:nvPr/>
            </p:nvSpPr>
            <p:spPr>
              <a:xfrm rot="2700000">
                <a:off x="3228767" y="1365355"/>
                <a:ext cx="924232" cy="9242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3" name="직사각형 52">
                <a:extLst>
                  <a:ext uri="{FF2B5EF4-FFF2-40B4-BE49-F238E27FC236}">
                    <a16:creationId xmlns:a16="http://schemas.microsoft.com/office/drawing/2014/main" id="{D45C282E-69A8-4539-9BC5-29BD63A5EE02}"/>
                  </a:ext>
                </a:extLst>
              </p:cNvPr>
              <p:cNvSpPr/>
              <p:nvPr/>
            </p:nvSpPr>
            <p:spPr>
              <a:xfrm rot="2700000">
                <a:off x="3350227" y="1482828"/>
                <a:ext cx="681311" cy="681311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412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4" name="직사각형 53">
                <a:extLst>
                  <a:ext uri="{FF2B5EF4-FFF2-40B4-BE49-F238E27FC236}">
                    <a16:creationId xmlns:a16="http://schemas.microsoft.com/office/drawing/2014/main" id="{7FD8AE0F-E8E9-49F1-BA6F-9B288E824EE0}"/>
                  </a:ext>
                </a:extLst>
              </p:cNvPr>
              <p:cNvSpPr/>
              <p:nvPr/>
            </p:nvSpPr>
            <p:spPr>
              <a:xfrm>
                <a:off x="3364234" y="1317400"/>
                <a:ext cx="1181446" cy="1229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54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A53A7091-5824-4300-9E49-3AF224874C82}"/>
              </a:ext>
            </a:extLst>
          </p:cNvPr>
          <p:cNvSpPr/>
          <p:nvPr/>
        </p:nvSpPr>
        <p:spPr>
          <a:xfrm>
            <a:off x="8256513" y="3363911"/>
            <a:ext cx="4491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b="1" spc="-100" dirty="0" err="1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대화창</a:t>
            </a:r>
            <a:r>
              <a:rPr lang="ko-KR" altLang="en-US" sz="36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 이용 예시</a:t>
            </a:r>
            <a:endParaRPr lang="en-US" altLang="ko-KR" sz="36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2F06C6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84F1468-5EDA-4DA2-8F5C-8F12EB08F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148" y="818528"/>
            <a:ext cx="8544097" cy="5831524"/>
          </a:xfrm>
          <a:prstGeom prst="rect">
            <a:avLst/>
          </a:prstGeom>
        </p:spPr>
      </p:pic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54C7B583-3856-493C-A9D7-D01CCFA51F37}"/>
              </a:ext>
            </a:extLst>
          </p:cNvPr>
          <p:cNvSpPr/>
          <p:nvPr/>
        </p:nvSpPr>
        <p:spPr>
          <a:xfrm>
            <a:off x="6448995" y="1754560"/>
            <a:ext cx="2351250" cy="332544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D358C7D8-6145-4266-8DB2-CD55BF48E368}"/>
              </a:ext>
            </a:extLst>
          </p:cNvPr>
          <p:cNvSpPr/>
          <p:nvPr/>
        </p:nvSpPr>
        <p:spPr>
          <a:xfrm>
            <a:off x="3992530" y="5265188"/>
            <a:ext cx="410924" cy="410971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539BFBF7-34DA-41F4-A132-DC8AD6905E9E}"/>
              </a:ext>
            </a:extLst>
          </p:cNvPr>
          <p:cNvCxnSpPr>
            <a:cxnSpLocks/>
          </p:cNvCxnSpPr>
          <p:nvPr/>
        </p:nvCxnSpPr>
        <p:spPr>
          <a:xfrm flipV="1">
            <a:off x="4170118" y="3448344"/>
            <a:ext cx="2069036" cy="18098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사용방법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30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그림 1">
            <a:extLst>
              <a:ext uri="{FF2B5EF4-FFF2-40B4-BE49-F238E27FC236}">
                <a16:creationId xmlns:a16="http://schemas.microsoft.com/office/drawing/2014/main" id="{48F115E0-2F1E-4772-A0F6-245376C1B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587" y="748828"/>
            <a:ext cx="8078275" cy="6039472"/>
          </a:xfrm>
          <a:prstGeom prst="rect">
            <a:avLst/>
          </a:prstGeom>
        </p:spPr>
      </p:pic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4B07ADD7-AD22-46C7-8212-B079BA819970}"/>
              </a:ext>
            </a:extLst>
          </p:cNvPr>
          <p:cNvSpPr/>
          <p:nvPr/>
        </p:nvSpPr>
        <p:spPr>
          <a:xfrm>
            <a:off x="4142675" y="5350729"/>
            <a:ext cx="410924" cy="410971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68196020-6E89-4271-B882-636FE0F41B56}"/>
              </a:ext>
            </a:extLst>
          </p:cNvPr>
          <p:cNvCxnSpPr>
            <a:cxnSpLocks/>
          </p:cNvCxnSpPr>
          <p:nvPr/>
        </p:nvCxnSpPr>
        <p:spPr>
          <a:xfrm flipV="1">
            <a:off x="4553599" y="2448232"/>
            <a:ext cx="3990088" cy="29024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C160AE76-A769-4A1A-9F1C-AE6BAFF5EFCF}"/>
              </a:ext>
            </a:extLst>
          </p:cNvPr>
          <p:cNvSpPr/>
          <p:nvPr/>
        </p:nvSpPr>
        <p:spPr>
          <a:xfrm>
            <a:off x="7081361" y="1886274"/>
            <a:ext cx="64223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발표자 공유 </a:t>
            </a:r>
            <a:r>
              <a:rPr lang="ko-KR" altLang="en-US" sz="28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기능</a:t>
            </a:r>
            <a:endParaRPr lang="en-US" altLang="ko-KR" sz="28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:PPT,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한글파일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, PDF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등을 화면에 켜 놓고</a:t>
            </a:r>
            <a:endParaRPr lang="en-US" altLang="ko-KR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수업이 가능합니다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  <a:p>
            <a:pPr algn="ctr"/>
            <a:r>
              <a: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이 경우 얼굴 영상은 작게</a:t>
            </a:r>
            <a:r>
              <a: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,</a:t>
            </a:r>
          </a:p>
          <a:p>
            <a:pPr algn="ctr"/>
            <a:r>
              <a:rPr lang="ko-KR" altLang="en-US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모니터 화면은 크게 송출됨</a:t>
            </a:r>
            <a:r>
              <a: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)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E0FD248-ACB7-4B63-9387-460218D6A223}"/>
              </a:ext>
            </a:extLst>
          </p:cNvPr>
          <p:cNvSpPr/>
          <p:nvPr/>
        </p:nvSpPr>
        <p:spPr>
          <a:xfrm>
            <a:off x="9017860" y="3768564"/>
            <a:ext cx="25493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400" b="1" spc="-10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사용 시</a:t>
            </a:r>
            <a:endParaRPr lang="en-US" altLang="ko-KR" sz="44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4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클릭</a:t>
            </a:r>
            <a:r>
              <a:rPr lang="en-US" altLang="ko-KR" sz="4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!!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사용방법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3294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>
            <a:extLst>
              <a:ext uri="{FF2B5EF4-FFF2-40B4-BE49-F238E27FC236}">
                <a16:creationId xmlns:a16="http://schemas.microsoft.com/office/drawing/2014/main" id="{A9426637-A8E7-4239-984B-CDD3C6BDE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170" y="777708"/>
            <a:ext cx="8555198" cy="5848240"/>
          </a:xfrm>
          <a:prstGeom prst="rect">
            <a:avLst/>
          </a:prstGeom>
        </p:spPr>
      </p:pic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83667530-3CB0-43D7-ADF4-3B05F88DDCC2}"/>
              </a:ext>
            </a:extLst>
          </p:cNvPr>
          <p:cNvSpPr/>
          <p:nvPr/>
        </p:nvSpPr>
        <p:spPr>
          <a:xfrm>
            <a:off x="717755" y="4300450"/>
            <a:ext cx="5810864" cy="2227387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B760998F-2BF3-4507-AAB8-379254F3F0D0}"/>
              </a:ext>
            </a:extLst>
          </p:cNvPr>
          <p:cNvCxnSpPr>
            <a:cxnSpLocks/>
          </p:cNvCxnSpPr>
          <p:nvPr/>
        </p:nvCxnSpPr>
        <p:spPr>
          <a:xfrm flipV="1">
            <a:off x="6420465" y="3355311"/>
            <a:ext cx="1573161" cy="10643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944BFA12-5312-45C0-A801-D6B503DC4E20}"/>
              </a:ext>
            </a:extLst>
          </p:cNvPr>
          <p:cNvSpPr/>
          <p:nvPr/>
        </p:nvSpPr>
        <p:spPr>
          <a:xfrm>
            <a:off x="6782108" y="3133781"/>
            <a:ext cx="64223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클릭 시 이미지와 같은 화면을</a:t>
            </a:r>
            <a:endParaRPr lang="en-US" altLang="ko-KR" sz="28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en-US" altLang="ko-KR" sz="28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28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볼 수 있습니다</a:t>
            </a:r>
            <a:r>
              <a:rPr lang="en-US" altLang="ko-KR" sz="28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사용방법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529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F76D521D-D5AE-4F0C-AB7F-132EDD48E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170" y="851399"/>
            <a:ext cx="8067675" cy="5514975"/>
          </a:xfrm>
          <a:prstGeom prst="rect">
            <a:avLst/>
          </a:prstGeom>
        </p:spPr>
      </p:pic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AD9283C8-A1E8-4035-83D5-3B1CBA34D059}"/>
              </a:ext>
            </a:extLst>
          </p:cNvPr>
          <p:cNvSpPr/>
          <p:nvPr/>
        </p:nvSpPr>
        <p:spPr>
          <a:xfrm>
            <a:off x="896846" y="4552335"/>
            <a:ext cx="2426457" cy="1814039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882EF58E-A77C-4D3E-82E5-821A34EFF1E4}"/>
              </a:ext>
            </a:extLst>
          </p:cNvPr>
          <p:cNvCxnSpPr>
            <a:cxnSpLocks/>
          </p:cNvCxnSpPr>
          <p:nvPr/>
        </p:nvCxnSpPr>
        <p:spPr>
          <a:xfrm flipV="1">
            <a:off x="3140045" y="2939845"/>
            <a:ext cx="3929349" cy="16124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9604C0DC-50A5-4BA7-B43B-28528834674F}"/>
              </a:ext>
            </a:extLst>
          </p:cNvPr>
          <p:cNvSpPr/>
          <p:nvPr/>
        </p:nvSpPr>
        <p:spPr>
          <a:xfrm>
            <a:off x="7264947" y="2232586"/>
            <a:ext cx="4779570" cy="32636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AD926EFF-E1FB-4ACC-8C1F-3525B1EDC588}"/>
              </a:ext>
            </a:extLst>
          </p:cNvPr>
          <p:cNvSpPr/>
          <p:nvPr/>
        </p:nvSpPr>
        <p:spPr>
          <a:xfrm>
            <a:off x="6443564" y="2357524"/>
            <a:ext cx="642233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빨간색 박스 안에 있는</a:t>
            </a:r>
            <a:r>
              <a:rPr lang="en-US" altLang="ko-KR" sz="2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2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두 종류의 버튼을</a:t>
            </a:r>
            <a:endParaRPr lang="en-US" altLang="ko-KR" sz="2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2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통해 화면을 공유하시면</a:t>
            </a:r>
            <a:r>
              <a:rPr lang="en-US" altLang="ko-KR" sz="2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2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됩니다</a:t>
            </a:r>
            <a:r>
              <a:rPr lang="en-US" altLang="ko-KR" sz="2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AAE49FEB-7DC3-43E5-9919-9C31E714CA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2623" y="3486008"/>
            <a:ext cx="1707539" cy="1693068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C5EF722-8795-4BFA-889B-89EAB52DE4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58818" y="3342464"/>
            <a:ext cx="1384595" cy="2024534"/>
          </a:xfrm>
          <a:prstGeom prst="rect">
            <a:avLst/>
          </a:prstGeom>
        </p:spPr>
      </p:pic>
      <p:grpSp>
        <p:nvGrpSpPr>
          <p:cNvPr id="28" name="그룹 27">
            <a:extLst>
              <a:ext uri="{FF2B5EF4-FFF2-40B4-BE49-F238E27FC236}">
                <a16:creationId xmlns:a16="http://schemas.microsoft.com/office/drawing/2014/main" id="{1FFCFD72-E5DF-4C3F-A67C-333DF45744C7}"/>
              </a:ext>
            </a:extLst>
          </p:cNvPr>
          <p:cNvGrpSpPr/>
          <p:nvPr/>
        </p:nvGrpSpPr>
        <p:grpSpPr>
          <a:xfrm>
            <a:off x="7578469" y="5013256"/>
            <a:ext cx="450374" cy="450374"/>
            <a:chOff x="4149213" y="2241755"/>
            <a:chExt cx="904568" cy="904568"/>
          </a:xfrm>
        </p:grpSpPr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DD9327EA-5A59-4880-8486-36DF86E95474}"/>
                </a:ext>
              </a:extLst>
            </p:cNvPr>
            <p:cNvSpPr/>
            <p:nvPr/>
          </p:nvSpPr>
          <p:spPr>
            <a:xfrm>
              <a:off x="4149213" y="2241755"/>
              <a:ext cx="904568" cy="90456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30" name="타원 29">
              <a:extLst>
                <a:ext uri="{FF2B5EF4-FFF2-40B4-BE49-F238E27FC236}">
                  <a16:creationId xmlns:a16="http://schemas.microsoft.com/office/drawing/2014/main" id="{4A4D8777-E920-4823-A5D9-240DED992A83}"/>
                </a:ext>
              </a:extLst>
            </p:cNvPr>
            <p:cNvSpPr/>
            <p:nvPr/>
          </p:nvSpPr>
          <p:spPr>
            <a:xfrm>
              <a:off x="4281842" y="2394262"/>
              <a:ext cx="614516" cy="614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1</a:t>
              </a:r>
              <a:endParaRPr lang="ko-KR" altLang="en-US" sz="2000" b="1" dirty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endParaRPr>
            </a:p>
          </p:txBody>
        </p:sp>
      </p:grp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0291F87F-A916-4024-BC38-11901059983F}"/>
              </a:ext>
            </a:extLst>
          </p:cNvPr>
          <p:cNvGrpSpPr/>
          <p:nvPr/>
        </p:nvGrpSpPr>
        <p:grpSpPr>
          <a:xfrm>
            <a:off x="9933631" y="5042207"/>
            <a:ext cx="450374" cy="450374"/>
            <a:chOff x="4149213" y="2241755"/>
            <a:chExt cx="904568" cy="904568"/>
          </a:xfrm>
        </p:grpSpPr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F33141B1-68BD-48AB-B0D7-43DDC1B9D7DE}"/>
                </a:ext>
              </a:extLst>
            </p:cNvPr>
            <p:cNvSpPr/>
            <p:nvPr/>
          </p:nvSpPr>
          <p:spPr>
            <a:xfrm>
              <a:off x="4149213" y="2241755"/>
              <a:ext cx="904568" cy="90456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33" name="타원 32">
              <a:extLst>
                <a:ext uri="{FF2B5EF4-FFF2-40B4-BE49-F238E27FC236}">
                  <a16:creationId xmlns:a16="http://schemas.microsoft.com/office/drawing/2014/main" id="{A158052F-16AA-4BE6-B737-98331FD56492}"/>
                </a:ext>
              </a:extLst>
            </p:cNvPr>
            <p:cNvSpPr/>
            <p:nvPr/>
          </p:nvSpPr>
          <p:spPr>
            <a:xfrm>
              <a:off x="4281842" y="2394262"/>
              <a:ext cx="614516" cy="614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2</a:t>
              </a:r>
              <a:endParaRPr lang="ko-KR" altLang="en-US" sz="2000" b="1" dirty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endParaRPr>
            </a:p>
          </p:txBody>
        </p:sp>
      </p:grp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사용방법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558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9604C0DC-50A5-4BA7-B43B-28528834674F}"/>
              </a:ext>
            </a:extLst>
          </p:cNvPr>
          <p:cNvSpPr/>
          <p:nvPr/>
        </p:nvSpPr>
        <p:spPr>
          <a:xfrm>
            <a:off x="924232" y="1839296"/>
            <a:ext cx="10717161" cy="4276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AD926EFF-E1FB-4ACC-8C1F-3525B1EDC588}"/>
              </a:ext>
            </a:extLst>
          </p:cNvPr>
          <p:cNvSpPr/>
          <p:nvPr/>
        </p:nvSpPr>
        <p:spPr>
          <a:xfrm>
            <a:off x="3053254" y="2630462"/>
            <a:ext cx="82780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&lt;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화면 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#1, 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바탕화면 버튼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을 클릭할 경우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&gt;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32BAA0B5-A546-4DD7-896A-09B5F1EC56B9}"/>
              </a:ext>
            </a:extLst>
          </p:cNvPr>
          <p:cNvGrpSpPr/>
          <p:nvPr/>
        </p:nvGrpSpPr>
        <p:grpSpPr>
          <a:xfrm>
            <a:off x="295756" y="1050254"/>
            <a:ext cx="2839230" cy="2797283"/>
            <a:chOff x="1103505" y="1226191"/>
            <a:chExt cx="2839230" cy="2797283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AAE49FEB-7DC3-43E5-9919-9C31E714C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48655" y="1451378"/>
              <a:ext cx="2594080" cy="2572096"/>
            </a:xfrm>
            <a:prstGeom prst="rect">
              <a:avLst/>
            </a:prstGeom>
          </p:spPr>
        </p:pic>
        <p:grpSp>
          <p:nvGrpSpPr>
            <p:cNvPr id="28" name="그룹 27">
              <a:extLst>
                <a:ext uri="{FF2B5EF4-FFF2-40B4-BE49-F238E27FC236}">
                  <a16:creationId xmlns:a16="http://schemas.microsoft.com/office/drawing/2014/main" id="{1FFCFD72-E5DF-4C3F-A67C-333DF45744C7}"/>
                </a:ext>
              </a:extLst>
            </p:cNvPr>
            <p:cNvGrpSpPr/>
            <p:nvPr/>
          </p:nvGrpSpPr>
          <p:grpSpPr>
            <a:xfrm>
              <a:off x="1103505" y="1226191"/>
              <a:ext cx="450374" cy="450374"/>
              <a:chOff x="4149213" y="2241755"/>
              <a:chExt cx="904568" cy="904568"/>
            </a:xfrm>
          </p:grpSpPr>
          <p:sp>
            <p:nvSpPr>
              <p:cNvPr id="29" name="타원 28">
                <a:extLst>
                  <a:ext uri="{FF2B5EF4-FFF2-40B4-BE49-F238E27FC236}">
                    <a16:creationId xmlns:a16="http://schemas.microsoft.com/office/drawing/2014/main" id="{DD9327EA-5A59-4880-8486-36DF86E95474}"/>
                  </a:ext>
                </a:extLst>
              </p:cNvPr>
              <p:cNvSpPr/>
              <p:nvPr/>
            </p:nvSpPr>
            <p:spPr>
              <a:xfrm>
                <a:off x="4149213" y="2241755"/>
                <a:ext cx="904568" cy="90456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0" name="타원 29">
                <a:extLst>
                  <a:ext uri="{FF2B5EF4-FFF2-40B4-BE49-F238E27FC236}">
                    <a16:creationId xmlns:a16="http://schemas.microsoft.com/office/drawing/2014/main" id="{4A4D8777-E920-4823-A5D9-240DED992A83}"/>
                  </a:ext>
                </a:extLst>
              </p:cNvPr>
              <p:cNvSpPr/>
              <p:nvPr/>
            </p:nvSpPr>
            <p:spPr>
              <a:xfrm>
                <a:off x="4281842" y="2394262"/>
                <a:ext cx="614516" cy="6145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  <a:latin typeface="나눔명조 ExtraBold" panose="02020603020101020101" pitchFamily="18" charset="-127"/>
                    <a:ea typeface="나눔명조 ExtraBold" panose="02020603020101020101" pitchFamily="18" charset="-127"/>
                  </a:rPr>
                  <a:t>1</a:t>
                </a:r>
                <a:endParaRPr lang="ko-KR" altLang="en-US" sz="20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endParaRPr>
              </a:p>
            </p:txBody>
          </p:sp>
        </p:grpSp>
      </p:grp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F39FC9D7-713E-4D68-8C16-14CFB8D91FFC}"/>
              </a:ext>
            </a:extLst>
          </p:cNvPr>
          <p:cNvSpPr/>
          <p:nvPr/>
        </p:nvSpPr>
        <p:spPr>
          <a:xfrm>
            <a:off x="667750" y="4318836"/>
            <a:ext cx="1097364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원격제어를 할 때처럼 </a:t>
            </a:r>
            <a:r>
              <a:rPr lang="ko-KR" altLang="en-US" sz="4400" b="1" u="sng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모니터에</a:t>
            </a:r>
            <a:r>
              <a:rPr lang="en-US" altLang="ko-KR" sz="4400" b="1" u="sng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4400" b="1" u="sng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켜 </a:t>
            </a:r>
            <a:r>
              <a:rPr lang="ko-KR" altLang="en-US" sz="4400" b="1" u="sng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놓은</a:t>
            </a:r>
            <a:endParaRPr lang="en-US" altLang="ko-KR" sz="4400" b="1" u="sng" spc="-100" dirty="0" smtClean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4400" b="1" u="sng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모든 </a:t>
            </a:r>
            <a:r>
              <a:rPr lang="ko-KR" altLang="en-US" sz="4400" b="1" u="sng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화면이 그대로 </a:t>
            </a:r>
            <a:r>
              <a:rPr lang="ko-KR" altLang="en-US" sz="4400" b="1" u="sng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전원에게 </a:t>
            </a:r>
            <a:r>
              <a:rPr lang="ko-KR" altLang="en-US" sz="4400" b="1" u="sng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공유됩니다</a:t>
            </a:r>
            <a:r>
              <a:rPr lang="en-US" altLang="ko-KR" sz="4400" b="1" u="sng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  <a:r>
              <a:rPr lang="ko-KR" altLang="en-US" sz="4400" b="1" u="sng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endParaRPr lang="en-US" altLang="ko-KR" sz="4400" b="1" u="sng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endParaRPr lang="en-US" altLang="ko-KR" sz="44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사용방법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78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그룹 6">
            <a:extLst>
              <a:ext uri="{FF2B5EF4-FFF2-40B4-BE49-F238E27FC236}">
                <a16:creationId xmlns:a16="http://schemas.microsoft.com/office/drawing/2014/main" id="{792547CC-9ABE-4377-9FEB-8E4124AC5F25}"/>
              </a:ext>
            </a:extLst>
          </p:cNvPr>
          <p:cNvGrpSpPr/>
          <p:nvPr/>
        </p:nvGrpSpPr>
        <p:grpSpPr>
          <a:xfrm>
            <a:off x="3574490" y="1596055"/>
            <a:ext cx="5240299" cy="2936992"/>
            <a:chOff x="403911" y="1799303"/>
            <a:chExt cx="6898597" cy="3866406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E6CE85A7-352D-4E8A-BF4A-9233CCCA0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3911" y="1799303"/>
              <a:ext cx="6898597" cy="3866406"/>
            </a:xfrm>
            <a:prstGeom prst="rect">
              <a:avLst/>
            </a:prstGeom>
          </p:spPr>
        </p:pic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40593CE6-9D90-4D6D-B21E-CA858FA31207}"/>
                </a:ext>
              </a:extLst>
            </p:cNvPr>
            <p:cNvSpPr/>
            <p:nvPr/>
          </p:nvSpPr>
          <p:spPr>
            <a:xfrm>
              <a:off x="403911" y="1799303"/>
              <a:ext cx="6898597" cy="386640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FA20F06-D58F-4359-AF9E-57C4FFAF0AF0}"/>
              </a:ext>
            </a:extLst>
          </p:cNvPr>
          <p:cNvSpPr/>
          <p:nvPr/>
        </p:nvSpPr>
        <p:spPr>
          <a:xfrm>
            <a:off x="2055600" y="741548"/>
            <a:ext cx="82780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&lt;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화면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#1, 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바탕화면 공유 예시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&gt;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EAB30A65-520A-46BD-BA14-5F89291C80B7}"/>
              </a:ext>
            </a:extLst>
          </p:cNvPr>
          <p:cNvGrpSpPr/>
          <p:nvPr/>
        </p:nvGrpSpPr>
        <p:grpSpPr>
          <a:xfrm>
            <a:off x="403911" y="4790889"/>
            <a:ext cx="11631561" cy="1925728"/>
            <a:chOff x="403911" y="4790889"/>
            <a:chExt cx="11631561" cy="1925728"/>
          </a:xfrm>
        </p:grpSpPr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10FF02AF-643A-48E0-8B50-64064ECA77F1}"/>
                </a:ext>
              </a:extLst>
            </p:cNvPr>
            <p:cNvSpPr/>
            <p:nvPr/>
          </p:nvSpPr>
          <p:spPr>
            <a:xfrm>
              <a:off x="964300" y="4959581"/>
              <a:ext cx="10717161" cy="17570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EE4AB94D-CBDB-4A3C-B2D0-047617D5A044}"/>
                </a:ext>
              </a:extLst>
            </p:cNvPr>
            <p:cNvSpPr/>
            <p:nvPr/>
          </p:nvSpPr>
          <p:spPr>
            <a:xfrm>
              <a:off x="697987" y="5398301"/>
              <a:ext cx="1097364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모니터 전체 사이즈로 빨간색 프레임이 생성됩니다</a:t>
              </a:r>
              <a:r>
                <a:rPr lang="en-US" altLang="ko-KR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. </a:t>
              </a:r>
              <a:r>
                <a:rPr lang="ko-KR" altLang="en-US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빨간색 프레임</a:t>
              </a:r>
              <a:r>
                <a:rPr lang="en-US" altLang="ko-KR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 = </a:t>
              </a:r>
              <a:r>
                <a:rPr lang="ko-KR" altLang="en-US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영상 공유상태 표시</a:t>
              </a:r>
              <a:endParaRPr lang="en-US" altLang="ko-KR" sz="2400" b="1" u="sng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endParaRPr>
            </a:p>
            <a:p>
              <a:pPr algn="ctr"/>
              <a:r>
                <a:rPr lang="ko-KR" altLang="en-US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프레임 </a:t>
              </a:r>
              <a:r>
                <a:rPr lang="en-US" altLang="ko-KR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O = </a:t>
              </a:r>
              <a:r>
                <a:rPr lang="ko-KR" altLang="en-US" sz="24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전원에게 </a:t>
              </a:r>
              <a:r>
                <a:rPr lang="ko-KR" altLang="en-US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모니터 화면 송출 중</a:t>
              </a:r>
              <a:endPara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endParaRPr>
            </a:p>
            <a:p>
              <a:pPr algn="ctr"/>
              <a:r>
                <a:rPr lang="ko-KR" altLang="en-US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프레임 </a:t>
              </a:r>
              <a:r>
                <a:rPr lang="en-US" altLang="ko-KR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X = </a:t>
              </a:r>
              <a:r>
                <a:rPr lang="ko-KR" altLang="en-US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전원에게 모니터 화면 송출</a:t>
              </a:r>
              <a:r>
                <a:rPr lang="en-US" altLang="ko-KR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X, </a:t>
              </a:r>
              <a:r>
                <a:rPr lang="ko-KR" altLang="en-US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얼굴 영상 송출 중</a:t>
              </a:r>
              <a:endPara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endParaRP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35A646A1-6E86-4309-BD8C-E4FF2988B9CF}"/>
                </a:ext>
              </a:extLst>
            </p:cNvPr>
            <p:cNvSpPr/>
            <p:nvPr/>
          </p:nvSpPr>
          <p:spPr>
            <a:xfrm>
              <a:off x="1061884" y="5073445"/>
              <a:ext cx="10491019" cy="1518252"/>
            </a:xfrm>
            <a:prstGeom prst="rect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9CB0CEFD-C68F-498B-904B-BAA56282D56C}"/>
                </a:ext>
              </a:extLst>
            </p:cNvPr>
            <p:cNvSpPr/>
            <p:nvPr/>
          </p:nvSpPr>
          <p:spPr>
            <a:xfrm>
              <a:off x="403911" y="4790889"/>
              <a:ext cx="116315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&lt;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화면 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#1, 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바탕화면 버튼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을 클릭할 경우 </a:t>
              </a:r>
              <a:r>
                <a:rPr lang="ko-KR" altLang="en-US" sz="32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모니터 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화면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&gt;</a:t>
              </a:r>
            </a:p>
          </p:txBody>
        </p:sp>
      </p:grp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사용방법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114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강의 관련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FA20F06-D58F-4359-AF9E-57C4FFAF0AF0}"/>
              </a:ext>
            </a:extLst>
          </p:cNvPr>
          <p:cNvSpPr/>
          <p:nvPr/>
        </p:nvSpPr>
        <p:spPr>
          <a:xfrm>
            <a:off x="2055600" y="741548"/>
            <a:ext cx="82780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&lt;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화면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#1, 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바탕화면 공유 예시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&gt;</a:t>
            </a: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418A24DD-C42B-4376-B2ED-A1A219502DE6}"/>
              </a:ext>
            </a:extLst>
          </p:cNvPr>
          <p:cNvGrpSpPr/>
          <p:nvPr/>
        </p:nvGrpSpPr>
        <p:grpSpPr>
          <a:xfrm>
            <a:off x="403911" y="4790889"/>
            <a:ext cx="11631561" cy="1925728"/>
            <a:chOff x="403911" y="4790889"/>
            <a:chExt cx="11631561" cy="1925728"/>
          </a:xfrm>
        </p:grpSpPr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10FF02AF-643A-48E0-8B50-64064ECA77F1}"/>
                </a:ext>
              </a:extLst>
            </p:cNvPr>
            <p:cNvSpPr/>
            <p:nvPr/>
          </p:nvSpPr>
          <p:spPr>
            <a:xfrm>
              <a:off x="964300" y="4959581"/>
              <a:ext cx="10717161" cy="17570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EE4AB94D-CBDB-4A3C-B2D0-047617D5A044}"/>
                </a:ext>
              </a:extLst>
            </p:cNvPr>
            <p:cNvSpPr/>
            <p:nvPr/>
          </p:nvSpPr>
          <p:spPr>
            <a:xfrm>
              <a:off x="756979" y="5524029"/>
              <a:ext cx="109736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8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발표자가 </a:t>
              </a:r>
              <a:r>
                <a:rPr lang="ko-KR" altLang="en-US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공유한 모니터 화면이 위의 이미지와 같이 </a:t>
              </a:r>
              <a:r>
                <a:rPr lang="ko-KR" altLang="en-US" sz="28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전원에게 </a:t>
              </a:r>
              <a:r>
                <a:rPr lang="ko-KR" altLang="en-US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공유됩니다</a:t>
              </a:r>
              <a:r>
                <a: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.</a:t>
              </a:r>
            </a:p>
            <a:p>
              <a:pPr algn="ctr"/>
              <a:r>
                <a:rPr lang="ko-KR" altLang="en-US" sz="28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발표자의 </a:t>
              </a:r>
              <a:r>
                <a:rPr lang="ko-KR" altLang="en-US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얼굴은 오른쪽 하단에 조그맣게 표시됩니다</a:t>
              </a:r>
              <a:r>
                <a: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. </a:t>
              </a: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35A646A1-6E86-4309-BD8C-E4FF2988B9CF}"/>
                </a:ext>
              </a:extLst>
            </p:cNvPr>
            <p:cNvSpPr/>
            <p:nvPr/>
          </p:nvSpPr>
          <p:spPr>
            <a:xfrm>
              <a:off x="1061884" y="5073445"/>
              <a:ext cx="10491019" cy="1518252"/>
            </a:xfrm>
            <a:prstGeom prst="rect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9CB0CEFD-C68F-498B-904B-BAA56282D56C}"/>
                </a:ext>
              </a:extLst>
            </p:cNvPr>
            <p:cNvSpPr/>
            <p:nvPr/>
          </p:nvSpPr>
          <p:spPr>
            <a:xfrm>
              <a:off x="403911" y="4790889"/>
              <a:ext cx="116315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&lt;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화면 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#1, 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바탕화면 버튼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을 클릭할 경우 </a:t>
              </a:r>
              <a:r>
                <a:rPr lang="ko-KR" altLang="en-US" sz="32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모니터 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화면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&gt;</a:t>
              </a: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C5062598-B467-4718-881F-10AE3CCFBC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3458" y="1491342"/>
            <a:ext cx="6362365" cy="3159688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D45B9DF3-2A70-4B58-9E7A-F6FD8720EA0C}"/>
              </a:ext>
            </a:extLst>
          </p:cNvPr>
          <p:cNvSpPr/>
          <p:nvPr/>
        </p:nvSpPr>
        <p:spPr>
          <a:xfrm>
            <a:off x="8544232" y="4237703"/>
            <a:ext cx="831591" cy="404821"/>
          </a:xfrm>
          <a:prstGeom prst="rect">
            <a:avLst/>
          </a:prstGeom>
          <a:noFill/>
          <a:ln w="412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E772BBF0-BB8E-41FD-ACB1-029C46C984A5}"/>
              </a:ext>
            </a:extLst>
          </p:cNvPr>
          <p:cNvCxnSpPr>
            <a:cxnSpLocks/>
          </p:cNvCxnSpPr>
          <p:nvPr/>
        </p:nvCxnSpPr>
        <p:spPr>
          <a:xfrm flipV="1">
            <a:off x="9375823" y="3987302"/>
            <a:ext cx="481251" cy="273679"/>
          </a:xfrm>
          <a:prstGeom prst="straightConnector1">
            <a:avLst/>
          </a:prstGeom>
          <a:ln w="38100">
            <a:solidFill>
              <a:srgbClr val="2F06C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34AC8CC-2259-4F6F-B8A5-2107A392AD37}"/>
              </a:ext>
            </a:extLst>
          </p:cNvPr>
          <p:cNvSpPr/>
          <p:nvPr/>
        </p:nvSpPr>
        <p:spPr>
          <a:xfrm>
            <a:off x="9178542" y="3776038"/>
            <a:ext cx="3593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교수님 얼굴 영상</a:t>
            </a:r>
            <a:endParaRPr lang="en-US" altLang="ko-KR" sz="24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0932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강의 관련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9604C0DC-50A5-4BA7-B43B-28528834674F}"/>
              </a:ext>
            </a:extLst>
          </p:cNvPr>
          <p:cNvSpPr/>
          <p:nvPr/>
        </p:nvSpPr>
        <p:spPr>
          <a:xfrm>
            <a:off x="1168947" y="2684205"/>
            <a:ext cx="9999408" cy="35789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C5EF722-8795-4BFA-889B-89EAB52DE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562" y="1097700"/>
            <a:ext cx="2081302" cy="3043248"/>
          </a:xfrm>
          <a:prstGeom prst="rect">
            <a:avLst/>
          </a:prstGeom>
        </p:spPr>
      </p:pic>
      <p:grpSp>
        <p:nvGrpSpPr>
          <p:cNvPr id="31" name="그룹 30">
            <a:extLst>
              <a:ext uri="{FF2B5EF4-FFF2-40B4-BE49-F238E27FC236}">
                <a16:creationId xmlns:a16="http://schemas.microsoft.com/office/drawing/2014/main" id="{0291F87F-A916-4024-BC38-11901059983F}"/>
              </a:ext>
            </a:extLst>
          </p:cNvPr>
          <p:cNvGrpSpPr/>
          <p:nvPr/>
        </p:nvGrpSpPr>
        <p:grpSpPr>
          <a:xfrm>
            <a:off x="403911" y="777260"/>
            <a:ext cx="450374" cy="450374"/>
            <a:chOff x="4149213" y="2241755"/>
            <a:chExt cx="904568" cy="904568"/>
          </a:xfrm>
        </p:grpSpPr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F33141B1-68BD-48AB-B0D7-43DDC1B9D7DE}"/>
                </a:ext>
              </a:extLst>
            </p:cNvPr>
            <p:cNvSpPr/>
            <p:nvPr/>
          </p:nvSpPr>
          <p:spPr>
            <a:xfrm>
              <a:off x="4149213" y="2241755"/>
              <a:ext cx="904568" cy="90456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33" name="타원 32">
              <a:extLst>
                <a:ext uri="{FF2B5EF4-FFF2-40B4-BE49-F238E27FC236}">
                  <a16:creationId xmlns:a16="http://schemas.microsoft.com/office/drawing/2014/main" id="{A158052F-16AA-4BE6-B737-98331FD56492}"/>
                </a:ext>
              </a:extLst>
            </p:cNvPr>
            <p:cNvSpPr/>
            <p:nvPr/>
          </p:nvSpPr>
          <p:spPr>
            <a:xfrm>
              <a:off x="4281842" y="2394262"/>
              <a:ext cx="614516" cy="614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2</a:t>
              </a:r>
              <a:endParaRPr lang="ko-KR" altLang="en-US" sz="2000" b="1" dirty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endParaRPr>
            </a:p>
          </p:txBody>
        </p:sp>
      </p:grp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7FE6F3B-CEB7-4ACE-B360-1CBF66E4A0E0}"/>
              </a:ext>
            </a:extLst>
          </p:cNvPr>
          <p:cNvSpPr/>
          <p:nvPr/>
        </p:nvSpPr>
        <p:spPr>
          <a:xfrm>
            <a:off x="2253474" y="3593282"/>
            <a:ext cx="82780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&lt;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창 버튼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을 이용할 경우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&gt;</a:t>
            </a:r>
          </a:p>
        </p:txBody>
      </p:sp>
      <p:pic>
        <p:nvPicPr>
          <p:cNvPr id="34" name="그림 33">
            <a:extLst>
              <a:ext uri="{FF2B5EF4-FFF2-40B4-BE49-F238E27FC236}">
                <a16:creationId xmlns:a16="http://schemas.microsoft.com/office/drawing/2014/main" id="{D9ACFD97-B65A-4080-898D-1915667AF52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531" t="62222" r="27510"/>
          <a:stretch/>
        </p:blipFill>
        <p:spPr>
          <a:xfrm>
            <a:off x="2939846" y="1130390"/>
            <a:ext cx="4439732" cy="2053189"/>
          </a:xfrm>
          <a:prstGeom prst="rect">
            <a:avLst/>
          </a:prstGeom>
        </p:spPr>
      </p:pic>
      <p:sp>
        <p:nvSpPr>
          <p:cNvPr id="35" name="직사각형 34">
            <a:extLst>
              <a:ext uri="{FF2B5EF4-FFF2-40B4-BE49-F238E27FC236}">
                <a16:creationId xmlns:a16="http://schemas.microsoft.com/office/drawing/2014/main" id="{DAA07E2E-CA7B-4985-8202-8A864855AC83}"/>
              </a:ext>
            </a:extLst>
          </p:cNvPr>
          <p:cNvSpPr/>
          <p:nvPr/>
        </p:nvSpPr>
        <p:spPr>
          <a:xfrm>
            <a:off x="7014920" y="1719525"/>
            <a:ext cx="481251" cy="749991"/>
          </a:xfrm>
          <a:prstGeom prst="rect">
            <a:avLst/>
          </a:prstGeom>
          <a:noFill/>
          <a:ln w="412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E92EEC6C-A766-4BDF-B735-8274E4BF5C41}"/>
              </a:ext>
            </a:extLst>
          </p:cNvPr>
          <p:cNvCxnSpPr>
            <a:cxnSpLocks/>
          </p:cNvCxnSpPr>
          <p:nvPr/>
        </p:nvCxnSpPr>
        <p:spPr>
          <a:xfrm flipV="1">
            <a:off x="7496171" y="1432634"/>
            <a:ext cx="481251" cy="273679"/>
          </a:xfrm>
          <a:prstGeom prst="straightConnector1">
            <a:avLst/>
          </a:prstGeom>
          <a:ln w="38100">
            <a:solidFill>
              <a:srgbClr val="2F06C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60D4F4C8-7C09-48AF-9ED2-002AF8502D4B}"/>
              </a:ext>
            </a:extLst>
          </p:cNvPr>
          <p:cNvSpPr/>
          <p:nvPr/>
        </p:nvSpPr>
        <p:spPr>
          <a:xfrm>
            <a:off x="7891726" y="1002447"/>
            <a:ext cx="38303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spc="-10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스크롤을 이용해 </a:t>
            </a:r>
            <a:r>
              <a:rPr lang="ko-KR" altLang="en-US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켜져 있는 창을 확인하고 선택할 수 있습니다</a:t>
            </a:r>
            <a:r>
              <a: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3F03608-9766-4171-9F08-717F2142FD3E}"/>
              </a:ext>
            </a:extLst>
          </p:cNvPr>
          <p:cNvSpPr/>
          <p:nvPr/>
        </p:nvSpPr>
        <p:spPr>
          <a:xfrm>
            <a:off x="681830" y="4461388"/>
            <a:ext cx="109736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현재 모니터에 켜져 있는 여러 창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(PPT, </a:t>
            </a:r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카카오톡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인터넷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, PDF </a:t>
            </a:r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등등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) </a:t>
            </a:r>
            <a:r>
              <a:rPr lang="ko-KR" altLang="en-US" sz="28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가운데</a:t>
            </a:r>
            <a:r>
              <a:rPr lang="en-US" altLang="ko-KR" sz="28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/>
            </a:r>
            <a:br>
              <a:rPr lang="en-US" altLang="ko-KR" sz="28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</a:b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송출을 희망하는 창만 </a:t>
            </a:r>
            <a:r>
              <a:rPr lang="ko-KR" altLang="en-US" sz="4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전원에게 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공유 가능</a:t>
            </a:r>
            <a:r>
              <a:rPr lang="en-US" altLang="ko-KR" sz="4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!</a:t>
            </a:r>
          </a:p>
          <a:p>
            <a:pPr algn="ctr"/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단</a:t>
            </a:r>
            <a:r>
              <a:rPr lang="en-US" altLang="ko-KR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en-US" altLang="ko-KR" sz="2000" b="1" spc="-100" dirty="0" err="1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ppt</a:t>
            </a:r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의 경우 </a:t>
            </a:r>
            <a:r>
              <a:rPr lang="ko-KR" altLang="en-US" sz="2000" b="1" spc="-100" dirty="0" err="1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슬라이드쇼</a:t>
            </a:r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 시작</a:t>
            </a:r>
            <a:r>
              <a:rPr lang="en-US" altLang="ko-KR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x </a:t>
            </a:r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상태에서 </a:t>
            </a:r>
            <a:r>
              <a:rPr lang="ko-KR" altLang="en-US" sz="2000" b="1" spc="-100" dirty="0" err="1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공유시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슬라이드 쇼 </a:t>
            </a:r>
            <a:r>
              <a:rPr lang="en-US" altLang="ko-KR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x</a:t>
            </a:r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상태로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송출됨</a:t>
            </a:r>
            <a:endParaRPr lang="en-US" altLang="ko-KR" sz="2000" b="1" spc="-100" dirty="0" smtClean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따라서 슬라이드 쇼로 수업을 진행하시려면 </a:t>
            </a:r>
            <a:r>
              <a:rPr lang="en-US" altLang="ko-KR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&lt;</a:t>
            </a:r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화면</a:t>
            </a:r>
            <a:r>
              <a:rPr lang="en-US" altLang="ko-KR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#1, </a:t>
            </a:r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바탕화면 공유 방식</a:t>
            </a:r>
            <a:r>
              <a:rPr lang="en-US" altLang="ko-KR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&gt;</a:t>
            </a:r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을 이용하는 것이 좋습니다</a:t>
            </a:r>
            <a:r>
              <a:rPr lang="en-US" altLang="ko-KR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  <a:r>
              <a:rPr lang="ko-KR" altLang="en-US" sz="2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endParaRPr lang="en-US" altLang="ko-KR" sz="14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939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강의 관련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76068D99-EF99-4607-B785-790DD301A6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531" t="62222" r="27510"/>
          <a:stretch/>
        </p:blipFill>
        <p:spPr>
          <a:xfrm>
            <a:off x="1049248" y="1667210"/>
            <a:ext cx="10270484" cy="474966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D9765C1-2532-4843-8055-92300483CB4A}"/>
              </a:ext>
            </a:extLst>
          </p:cNvPr>
          <p:cNvSpPr/>
          <p:nvPr/>
        </p:nvSpPr>
        <p:spPr>
          <a:xfrm>
            <a:off x="2172928" y="757752"/>
            <a:ext cx="82780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&lt;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창 버튼 공유 예시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&gt;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5B8229D3-E54E-4F44-A559-153EBD481CAD}"/>
              </a:ext>
            </a:extLst>
          </p:cNvPr>
          <p:cNvSpPr/>
          <p:nvPr/>
        </p:nvSpPr>
        <p:spPr>
          <a:xfrm>
            <a:off x="2172928" y="2761743"/>
            <a:ext cx="2839376" cy="1987237"/>
          </a:xfrm>
          <a:prstGeom prst="rect">
            <a:avLst/>
          </a:prstGeom>
          <a:noFill/>
          <a:ln w="412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7A3B511-4B0B-4C98-BF06-43F6CA988F09}"/>
              </a:ext>
            </a:extLst>
          </p:cNvPr>
          <p:cNvSpPr/>
          <p:nvPr/>
        </p:nvSpPr>
        <p:spPr>
          <a:xfrm>
            <a:off x="2253474" y="3216752"/>
            <a:ext cx="116315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&lt;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여러 창 가운데</a:t>
            </a:r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3200" b="1" spc="-100" dirty="0" err="1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나눔바른고딕" pitchFamily="50" charset="-127"/>
                <a:ea typeface="나눔바른고딕" pitchFamily="50" charset="-127"/>
              </a:rPr>
              <a:t>팀즈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나눔바른고딕" pitchFamily="50" charset="-127"/>
                <a:ea typeface="나눔바른고딕" pitchFamily="50" charset="-127"/>
              </a:rPr>
              <a:t>PPT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나눔바른고딕" pitchFamily="50" charset="-127"/>
                <a:ea typeface="나눔바른고딕" pitchFamily="50" charset="-127"/>
              </a:rPr>
              <a:t>라는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highlight>
                <a:srgbClr val="FFFF00"/>
              </a:highlight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highlight>
                  <a:srgbClr val="FFFF00"/>
                </a:highlight>
                <a:latin typeface="나눔바른고딕" pitchFamily="50" charset="-127"/>
                <a:ea typeface="나눔바른고딕" pitchFamily="50" charset="-127"/>
              </a:rPr>
              <a:t>폴더화면을 공유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해보도록 하겠습니다</a:t>
            </a:r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.&gt;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05A93C0-C58E-408E-B891-BDBA72667F5D}"/>
              </a:ext>
            </a:extLst>
          </p:cNvPr>
          <p:cNvSpPr/>
          <p:nvPr/>
        </p:nvSpPr>
        <p:spPr>
          <a:xfrm>
            <a:off x="2202425" y="5121263"/>
            <a:ext cx="116315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5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“</a:t>
            </a:r>
            <a:r>
              <a:rPr lang="ko-KR" altLang="en-US" sz="5400" b="1" spc="-100" dirty="0" err="1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팀즈</a:t>
            </a:r>
            <a:r>
              <a:rPr lang="en-US" altLang="ko-KR" sz="5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PPT </a:t>
            </a:r>
            <a:r>
              <a:rPr lang="ko-KR" altLang="en-US" sz="5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창 클릭</a:t>
            </a:r>
            <a:r>
              <a:rPr lang="en-US" altLang="ko-KR" sz="5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020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강의 관련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DD27B59-028B-415A-B9E3-6E3303885FD5}"/>
              </a:ext>
            </a:extLst>
          </p:cNvPr>
          <p:cNvSpPr/>
          <p:nvPr/>
        </p:nvSpPr>
        <p:spPr>
          <a:xfrm>
            <a:off x="1893080" y="545272"/>
            <a:ext cx="82780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&lt;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창 버튼 공유 예시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&gt;</a:t>
            </a: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6EECB791-F8EC-4CE6-9F8D-28E5A4F300C6}"/>
              </a:ext>
            </a:extLst>
          </p:cNvPr>
          <p:cNvGrpSpPr/>
          <p:nvPr/>
        </p:nvGrpSpPr>
        <p:grpSpPr>
          <a:xfrm>
            <a:off x="196020" y="4790889"/>
            <a:ext cx="11631561" cy="1925728"/>
            <a:chOff x="403911" y="4790889"/>
            <a:chExt cx="11631561" cy="1925728"/>
          </a:xfrm>
        </p:grpSpPr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C025A272-EA97-4AD6-B790-90D3D6460919}"/>
                </a:ext>
              </a:extLst>
            </p:cNvPr>
            <p:cNvSpPr/>
            <p:nvPr/>
          </p:nvSpPr>
          <p:spPr>
            <a:xfrm>
              <a:off x="964300" y="4959581"/>
              <a:ext cx="10717161" cy="17570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401CD251-58EB-4A4A-B315-59F68374A2F5}"/>
                </a:ext>
              </a:extLst>
            </p:cNvPr>
            <p:cNvSpPr/>
            <p:nvPr/>
          </p:nvSpPr>
          <p:spPr>
            <a:xfrm>
              <a:off x="697987" y="5398301"/>
              <a:ext cx="1097364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화면 전체가 아니라</a:t>
              </a:r>
              <a:r>
                <a:rPr lang="en-US" altLang="ko-KR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 ‘</a:t>
              </a:r>
              <a:r>
                <a:rPr lang="ko-KR" altLang="en-US" sz="2400" b="1" u="sng" spc="-100" dirty="0" err="1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팀즈</a:t>
              </a:r>
              <a:r>
                <a:rPr lang="ko-KR" altLang="en-US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 </a:t>
              </a:r>
              <a:r>
                <a:rPr lang="en-US" altLang="ko-KR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PPT </a:t>
              </a:r>
              <a:r>
                <a:rPr lang="ko-KR" altLang="en-US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폴더에만 빨간색 프레임이 생성</a:t>
              </a:r>
              <a:r>
                <a:rPr lang="en-US" altLang="ko-KR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’</a:t>
              </a:r>
              <a:r>
                <a:rPr lang="ko-KR" altLang="en-US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됩니다</a:t>
              </a:r>
              <a:r>
                <a:rPr lang="en-US" altLang="ko-KR" sz="2400" b="1" u="sng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. </a:t>
              </a:r>
            </a:p>
            <a:p>
              <a:pPr algn="ctr"/>
              <a:r>
                <a:rPr lang="ko-KR" altLang="en-US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프레임 </a:t>
              </a:r>
              <a:r>
                <a:rPr lang="en-US" altLang="ko-KR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O = </a:t>
              </a:r>
              <a:r>
                <a:rPr lang="ko-KR" altLang="en-US" sz="24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전원에게 </a:t>
              </a:r>
              <a:r>
                <a:rPr lang="ko-KR" altLang="en-US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모니터 화면 송출 중</a:t>
              </a:r>
            </a:p>
            <a:p>
              <a:pPr algn="ctr"/>
              <a:r>
                <a:rPr lang="ko-KR" altLang="en-US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프레임 </a:t>
              </a:r>
              <a:r>
                <a:rPr lang="en-US" altLang="ko-KR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X = </a:t>
              </a:r>
              <a:r>
                <a:rPr lang="ko-KR" altLang="en-US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전원에게 모니터 화면 송출</a:t>
              </a:r>
              <a:r>
                <a:rPr lang="en-US" altLang="ko-KR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X, </a:t>
              </a:r>
              <a:r>
                <a:rPr lang="ko-KR" altLang="en-US" sz="24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얼굴 영상 송출 중</a:t>
              </a:r>
              <a:endPara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E6797852-EE6C-4855-A91F-3868032D9CC6}"/>
                </a:ext>
              </a:extLst>
            </p:cNvPr>
            <p:cNvSpPr/>
            <p:nvPr/>
          </p:nvSpPr>
          <p:spPr>
            <a:xfrm>
              <a:off x="1061884" y="5073445"/>
              <a:ext cx="10491019" cy="1518252"/>
            </a:xfrm>
            <a:prstGeom prst="rect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F7FB0C00-E854-493B-B648-837E6E41C3D6}"/>
                </a:ext>
              </a:extLst>
            </p:cNvPr>
            <p:cNvSpPr/>
            <p:nvPr/>
          </p:nvSpPr>
          <p:spPr>
            <a:xfrm>
              <a:off x="403911" y="4790889"/>
              <a:ext cx="116315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&lt;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“</a:t>
              </a:r>
              <a:r>
                <a:rPr lang="ko-KR" altLang="en-US" sz="3200" b="1" spc="-100" dirty="0" err="1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팀즈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PPT 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폴더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”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를 클릭할 경우 </a:t>
              </a:r>
              <a:r>
                <a:rPr lang="ko-KR" altLang="en-US" sz="32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발표자 모니터 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화면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&gt;</a:t>
              </a:r>
            </a:p>
          </p:txBody>
        </p:sp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D4734B65-B6FA-4B6F-8753-80AE95361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0112" y="1224592"/>
            <a:ext cx="6443378" cy="348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8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D6E03A62-BA2A-4CF2-A3D3-30786AB484A3}"/>
              </a:ext>
            </a:extLst>
          </p:cNvPr>
          <p:cNvSpPr/>
          <p:nvPr/>
        </p:nvSpPr>
        <p:spPr>
          <a:xfrm>
            <a:off x="0" y="0"/>
            <a:ext cx="12192000" cy="28357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E42674-4C60-438C-91C0-3E1EF76397DE}"/>
              </a:ext>
            </a:extLst>
          </p:cNvPr>
          <p:cNvSpPr txBox="1"/>
          <p:nvPr/>
        </p:nvSpPr>
        <p:spPr>
          <a:xfrm>
            <a:off x="3907027" y="257310"/>
            <a:ext cx="4120586" cy="295465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  <a:alpha val="0"/>
              </a:schemeClr>
            </a:solidFill>
          </a:ln>
        </p:spPr>
        <p:txBody>
          <a:bodyPr wrap="square" tIns="0" b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ko-KR" sz="24000" b="1" spc="-3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조선일보명조" pitchFamily="18" charset="-127"/>
              </a:rPr>
              <a:t>01</a:t>
            </a:r>
            <a:endParaRPr lang="ko-KR" altLang="en-US" sz="24000" b="1" spc="-300" dirty="0">
              <a:ln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조선일보명조" pitchFamily="18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7CFFD-BD59-45A3-9D4E-7A498E963496}"/>
              </a:ext>
            </a:extLst>
          </p:cNvPr>
          <p:cNvSpPr txBox="1"/>
          <p:nvPr/>
        </p:nvSpPr>
        <p:spPr>
          <a:xfrm>
            <a:off x="906682" y="3619810"/>
            <a:ext cx="10378636" cy="212365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  <a:alpha val="0"/>
              </a:schemeClr>
            </a:solidFill>
          </a:ln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ko-KR" altLang="en-US" sz="13800" b="1" spc="-3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  <a:cs typeface="조선일보명조" pitchFamily="18" charset="-127"/>
              </a:rPr>
              <a:t>회원가입</a:t>
            </a:r>
          </a:p>
        </p:txBody>
      </p:sp>
    </p:spTree>
    <p:extLst>
      <p:ext uri="{BB962C8B-B14F-4D97-AF65-F5344CB8AC3E}">
        <p14:creationId xmlns:p14="http://schemas.microsoft.com/office/powerpoint/2010/main" val="3136967553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강의 관련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860A1ED-BC70-4DA7-B46C-E81A50133C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6486" y="1421850"/>
            <a:ext cx="6420019" cy="3220674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8F8707FE-423B-4ADD-AB64-F51BBF8C02A3}"/>
              </a:ext>
            </a:extLst>
          </p:cNvPr>
          <p:cNvSpPr/>
          <p:nvPr/>
        </p:nvSpPr>
        <p:spPr>
          <a:xfrm>
            <a:off x="1797453" y="697128"/>
            <a:ext cx="82780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&lt;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창 버튼 공유 예시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&gt;</a:t>
            </a: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5CB34153-2AEE-404E-ABCB-B0E59B8033D1}"/>
              </a:ext>
            </a:extLst>
          </p:cNvPr>
          <p:cNvGrpSpPr/>
          <p:nvPr/>
        </p:nvGrpSpPr>
        <p:grpSpPr>
          <a:xfrm>
            <a:off x="293739" y="4790889"/>
            <a:ext cx="11631561" cy="1925728"/>
            <a:chOff x="507099" y="4790889"/>
            <a:chExt cx="11631561" cy="1925728"/>
          </a:xfrm>
        </p:grpSpPr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45236053-17EC-4EDA-8BDD-F1FD17F766A9}"/>
                </a:ext>
              </a:extLst>
            </p:cNvPr>
            <p:cNvSpPr/>
            <p:nvPr/>
          </p:nvSpPr>
          <p:spPr>
            <a:xfrm>
              <a:off x="964300" y="4959581"/>
              <a:ext cx="10717161" cy="175703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CD041AC9-BA23-4025-83A6-135D41834998}"/>
                </a:ext>
              </a:extLst>
            </p:cNvPr>
            <p:cNvSpPr/>
            <p:nvPr/>
          </p:nvSpPr>
          <p:spPr>
            <a:xfrm>
              <a:off x="836058" y="5524029"/>
              <a:ext cx="109736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선택한 화면인 </a:t>
              </a:r>
              <a:r>
                <a: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‘</a:t>
              </a:r>
              <a:r>
                <a:rPr lang="ko-KR" altLang="en-US" sz="2800" b="1" spc="-100" dirty="0" err="1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팀즈</a:t>
              </a:r>
              <a:r>
                <a:rPr lang="ko-KR" altLang="en-US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 </a:t>
              </a:r>
              <a:r>
                <a: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PPT </a:t>
              </a:r>
              <a:r>
                <a:rPr lang="ko-KR" altLang="en-US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폴더</a:t>
              </a:r>
              <a:r>
                <a: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’</a:t>
              </a:r>
              <a:r>
                <a:rPr lang="ko-KR" altLang="en-US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만 위의 이미지와 같이 </a:t>
              </a:r>
              <a:r>
                <a:rPr lang="ko-KR" altLang="en-US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전원</a:t>
              </a:r>
              <a:r>
                <a:rPr lang="ko-KR" altLang="en-US" sz="28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에게 </a:t>
              </a:r>
              <a:r>
                <a:rPr lang="ko-KR" altLang="en-US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공유됩니다</a:t>
              </a:r>
              <a:r>
                <a: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rgbClr val="FF0000"/>
                  </a:solidFill>
                  <a:latin typeface="나눔바른고딕" pitchFamily="50" charset="-127"/>
                  <a:ea typeface="나눔바른고딕" pitchFamily="50" charset="-127"/>
                </a:rPr>
                <a:t>.</a:t>
              </a:r>
            </a:p>
            <a:p>
              <a:pPr algn="ctr"/>
              <a:r>
                <a:rPr lang="ko-KR" altLang="en-US" sz="28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발표자의 </a:t>
              </a:r>
              <a:r>
                <a:rPr lang="ko-KR" altLang="en-US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얼굴은 오른쪽 하단에 조그맣게 표시됩니다</a:t>
              </a:r>
              <a:r>
                <a: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itchFamily="50" charset="-127"/>
                  <a:ea typeface="나눔바른고딕" pitchFamily="50" charset="-127"/>
                </a:rPr>
                <a:t>. </a:t>
              </a: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BAF77034-84C3-423D-9037-0DD8542A692E}"/>
                </a:ext>
              </a:extLst>
            </p:cNvPr>
            <p:cNvSpPr/>
            <p:nvPr/>
          </p:nvSpPr>
          <p:spPr>
            <a:xfrm>
              <a:off x="1061884" y="5073445"/>
              <a:ext cx="10491019" cy="1518252"/>
            </a:xfrm>
            <a:prstGeom prst="rect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379C163B-EDCC-4A5A-97A7-51C9E6269F2F}"/>
                </a:ext>
              </a:extLst>
            </p:cNvPr>
            <p:cNvSpPr/>
            <p:nvPr/>
          </p:nvSpPr>
          <p:spPr>
            <a:xfrm>
              <a:off x="507099" y="4790889"/>
              <a:ext cx="116315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&lt;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“</a:t>
              </a:r>
              <a:r>
                <a:rPr lang="ko-KR" altLang="en-US" sz="3200" b="1" spc="-100" dirty="0" err="1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팀즈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PPT 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폴더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”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를 클릭할 경우 </a:t>
              </a:r>
              <a:r>
                <a:rPr lang="ko-KR" altLang="en-US" sz="32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모니터 </a:t>
              </a:r>
              <a:r>
                <a:rPr lang="ko-KR" altLang="en-US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highlight>
                    <a:srgbClr val="FFFF00"/>
                  </a:highlight>
                  <a:latin typeface="나눔바른고딕" pitchFamily="50" charset="-127"/>
                  <a:ea typeface="나눔바른고딕" pitchFamily="50" charset="-127"/>
                </a:rPr>
                <a:t>화면</a:t>
              </a:r>
              <a:r>
                <a:rPr lang="en-US" altLang="ko-KR" sz="32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latin typeface="나눔바른고딕" pitchFamily="50" charset="-127"/>
                  <a:ea typeface="나눔바른고딕" pitchFamily="50" charset="-127"/>
                </a:rPr>
                <a:t>&gt;</a:t>
              </a:r>
            </a:p>
          </p:txBody>
        </p:sp>
      </p:grp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8B1AA7E-8DE4-4B18-AA60-C51C4515DD75}"/>
              </a:ext>
            </a:extLst>
          </p:cNvPr>
          <p:cNvSpPr/>
          <p:nvPr/>
        </p:nvSpPr>
        <p:spPr>
          <a:xfrm>
            <a:off x="8330872" y="4237703"/>
            <a:ext cx="831591" cy="404821"/>
          </a:xfrm>
          <a:prstGeom prst="rect">
            <a:avLst/>
          </a:prstGeom>
          <a:noFill/>
          <a:ln w="412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BD8E4E73-3F58-45E6-A50A-96FF538850A8}"/>
              </a:ext>
            </a:extLst>
          </p:cNvPr>
          <p:cNvCxnSpPr>
            <a:cxnSpLocks/>
          </p:cNvCxnSpPr>
          <p:nvPr/>
        </p:nvCxnSpPr>
        <p:spPr>
          <a:xfrm flipV="1">
            <a:off x="9162463" y="3987302"/>
            <a:ext cx="481251" cy="273679"/>
          </a:xfrm>
          <a:prstGeom prst="straightConnector1">
            <a:avLst/>
          </a:prstGeom>
          <a:ln w="38100">
            <a:solidFill>
              <a:srgbClr val="2F06C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CA126AE-5A5F-4780-B4B5-13C634A2C7C8}"/>
              </a:ext>
            </a:extLst>
          </p:cNvPr>
          <p:cNvSpPr/>
          <p:nvPr/>
        </p:nvSpPr>
        <p:spPr>
          <a:xfrm>
            <a:off x="8894062" y="3729098"/>
            <a:ext cx="3593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교수님 얼굴 영상</a:t>
            </a:r>
            <a:endParaRPr lang="en-US" altLang="ko-KR" sz="24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806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>
            <a:extLst>
              <a:ext uri="{FF2B5EF4-FFF2-40B4-BE49-F238E27FC236}">
                <a16:creationId xmlns:a16="http://schemas.microsoft.com/office/drawing/2014/main" id="{43BA4E37-B1E7-4C48-A769-0F62860067CD}"/>
              </a:ext>
            </a:extLst>
          </p:cNvPr>
          <p:cNvSpPr/>
          <p:nvPr/>
        </p:nvSpPr>
        <p:spPr>
          <a:xfrm>
            <a:off x="8445910" y="4388453"/>
            <a:ext cx="3545805" cy="22979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강의 관련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1A78203-ABDC-431A-8516-F305ABA4B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285" y="679798"/>
            <a:ext cx="8002425" cy="6006601"/>
          </a:xfrm>
          <a:prstGeom prst="rect">
            <a:avLst/>
          </a:prstGeom>
        </p:spPr>
      </p:pic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581E5D3C-BDBD-476D-A25C-C1EEDB94908E}"/>
              </a:ext>
            </a:extLst>
          </p:cNvPr>
          <p:cNvSpPr/>
          <p:nvPr/>
        </p:nvSpPr>
        <p:spPr>
          <a:xfrm>
            <a:off x="4535965" y="5262239"/>
            <a:ext cx="410924" cy="410971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B407FDF0-06A4-45D4-A0CB-DE4B5443A4F7}"/>
              </a:ext>
            </a:extLst>
          </p:cNvPr>
          <p:cNvCxnSpPr>
            <a:cxnSpLocks/>
          </p:cNvCxnSpPr>
          <p:nvPr/>
        </p:nvCxnSpPr>
        <p:spPr>
          <a:xfrm flipV="1">
            <a:off x="4874766" y="5034377"/>
            <a:ext cx="3609284" cy="22786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27CDAED-6FD9-4DE8-82A8-BE302A860F9F}"/>
              </a:ext>
            </a:extLst>
          </p:cNvPr>
          <p:cNvSpPr/>
          <p:nvPr/>
        </p:nvSpPr>
        <p:spPr>
          <a:xfrm>
            <a:off x="7007644" y="2769652"/>
            <a:ext cx="642233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배경 초점 흐리기 기능</a:t>
            </a:r>
            <a:endParaRPr lang="en-US" altLang="ko-KR" sz="28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: 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연구실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집안 배경을 </a:t>
            </a:r>
            <a:r>
              <a:rPr lang="ko-KR" altLang="en-US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여러 사람에게 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보여주고</a:t>
            </a:r>
            <a:endParaRPr lang="en-US" altLang="ko-KR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싶지 않을 경우 배경 초점 흐리기를 통해</a:t>
            </a:r>
            <a:endParaRPr lang="en-US" altLang="ko-KR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배경을 뿌옇게 설정 가능합니다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531CDD1F-C42E-4010-A02C-85122C06C8ED}"/>
              </a:ext>
            </a:extLst>
          </p:cNvPr>
          <p:cNvSpPr/>
          <p:nvPr/>
        </p:nvSpPr>
        <p:spPr>
          <a:xfrm>
            <a:off x="8518033" y="4783863"/>
            <a:ext cx="3628103" cy="1719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rabicParenR"/>
            </a:pP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“ … ” 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아이콘을 클릭해주시면</a:t>
            </a:r>
            <a:endParaRPr lang="en-US" altLang="ko-KR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다음의 이미지가 나타납니다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“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배경 초점 흐리기로 비디오 시작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”</a:t>
            </a:r>
            <a:b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</a:b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클릭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!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C53E279-5464-4760-BFB8-E44F238067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2304" y="4279433"/>
            <a:ext cx="470451" cy="430127"/>
          </a:xfrm>
          <a:prstGeom prst="rect">
            <a:avLst/>
          </a:prstGeom>
        </p:spPr>
      </p:pic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D0589F79-89E5-4699-A235-F2C9562A60A1}"/>
              </a:ext>
            </a:extLst>
          </p:cNvPr>
          <p:cNvSpPr/>
          <p:nvPr/>
        </p:nvSpPr>
        <p:spPr>
          <a:xfrm>
            <a:off x="3573036" y="3814917"/>
            <a:ext cx="2277157" cy="21631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C49CB02C-3CC7-415B-8E9D-2D2B69B9221A}"/>
              </a:ext>
            </a:extLst>
          </p:cNvPr>
          <p:cNvCxnSpPr>
            <a:cxnSpLocks/>
          </p:cNvCxnSpPr>
          <p:nvPr/>
        </p:nvCxnSpPr>
        <p:spPr>
          <a:xfrm>
            <a:off x="5850193" y="3977483"/>
            <a:ext cx="2697336" cy="18999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51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강의 관련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7204E2E-890F-4C0A-81B7-A20395B60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911" y="777708"/>
            <a:ext cx="7722298" cy="5796538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FDAA68BF-E343-4889-B731-8795F2D37171}"/>
              </a:ext>
            </a:extLst>
          </p:cNvPr>
          <p:cNvSpPr/>
          <p:nvPr/>
        </p:nvSpPr>
        <p:spPr>
          <a:xfrm>
            <a:off x="7759313" y="2914682"/>
            <a:ext cx="44916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배경 초점 흐리기</a:t>
            </a:r>
            <a:endParaRPr lang="en-US" altLang="ko-KR" sz="36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2F06C6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36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이용 예시</a:t>
            </a:r>
            <a:endParaRPr lang="en-US" altLang="ko-KR" sz="36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2F06C6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79C2E57D-1878-47B6-9C89-A91115ACD0CF}"/>
              </a:ext>
            </a:extLst>
          </p:cNvPr>
          <p:cNvSpPr/>
          <p:nvPr/>
        </p:nvSpPr>
        <p:spPr>
          <a:xfrm>
            <a:off x="6861981" y="4146227"/>
            <a:ext cx="64223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: 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이처럼 인물을 제외한 배경이 뿌옇게</a:t>
            </a:r>
            <a:endParaRPr lang="en-US" altLang="ko-KR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pc="-100" dirty="0" err="1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블러</a:t>
            </a:r>
            <a:r>
              <a:rPr lang="ko-KR" altLang="en-US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처리 됩니다</a:t>
            </a:r>
            <a:r>
              <a:rPr lang="en-US" altLang="ko-KR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45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강의 관련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4B3D44C-3B63-4499-8BDA-24991CA0F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569" y="851398"/>
            <a:ext cx="8447963" cy="5750129"/>
          </a:xfrm>
          <a:prstGeom prst="rect">
            <a:avLst/>
          </a:prstGeom>
        </p:spPr>
      </p:pic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9DE54725-B7A1-472C-B86A-48C7B60738D7}"/>
              </a:ext>
            </a:extLst>
          </p:cNvPr>
          <p:cNvSpPr/>
          <p:nvPr/>
        </p:nvSpPr>
        <p:spPr>
          <a:xfrm>
            <a:off x="5202688" y="5262239"/>
            <a:ext cx="410924" cy="410971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E3DBB297-FDD2-49E7-8171-8E973A3099B3}"/>
              </a:ext>
            </a:extLst>
          </p:cNvPr>
          <p:cNvCxnSpPr>
            <a:cxnSpLocks/>
          </p:cNvCxnSpPr>
          <p:nvPr/>
        </p:nvCxnSpPr>
        <p:spPr>
          <a:xfrm>
            <a:off x="5541489" y="5262239"/>
            <a:ext cx="239347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04CB101-1F26-47FF-8A48-363AE49032EE}"/>
              </a:ext>
            </a:extLst>
          </p:cNvPr>
          <p:cNvSpPr/>
          <p:nvPr/>
        </p:nvSpPr>
        <p:spPr>
          <a:xfrm>
            <a:off x="7391190" y="4939073"/>
            <a:ext cx="4491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b="1" spc="-10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팀 모임 종료 버튼</a:t>
            </a:r>
            <a:endParaRPr lang="en-US" altLang="ko-KR" sz="36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591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D6E03A62-BA2A-4CF2-A3D3-30786AB484A3}"/>
              </a:ext>
            </a:extLst>
          </p:cNvPr>
          <p:cNvSpPr/>
          <p:nvPr/>
        </p:nvSpPr>
        <p:spPr>
          <a:xfrm>
            <a:off x="0" y="0"/>
            <a:ext cx="12192000" cy="28357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E42674-4C60-438C-91C0-3E1EF76397DE}"/>
              </a:ext>
            </a:extLst>
          </p:cNvPr>
          <p:cNvSpPr txBox="1"/>
          <p:nvPr/>
        </p:nvSpPr>
        <p:spPr>
          <a:xfrm>
            <a:off x="3907027" y="257310"/>
            <a:ext cx="4120586" cy="295465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  <a:alpha val="0"/>
              </a:schemeClr>
            </a:solidFill>
          </a:ln>
        </p:spPr>
        <p:txBody>
          <a:bodyPr wrap="square" tIns="0" b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ko-KR" sz="24000" b="1" spc="-300" dirty="0" smtClean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조선일보명조" pitchFamily="18" charset="-127"/>
              </a:rPr>
              <a:t>04</a:t>
            </a:r>
            <a:endParaRPr lang="ko-KR" altLang="en-US" sz="24000" b="1" spc="-300" dirty="0">
              <a:ln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조선일보명조" pitchFamily="18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297389-F3D1-4670-A9F8-75113D7E9C0C}"/>
              </a:ext>
            </a:extLst>
          </p:cNvPr>
          <p:cNvSpPr txBox="1"/>
          <p:nvPr/>
        </p:nvSpPr>
        <p:spPr>
          <a:xfrm>
            <a:off x="778002" y="3084138"/>
            <a:ext cx="10378636" cy="353943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  <a:alpha val="0"/>
              </a:schemeClr>
            </a:solidFill>
          </a:ln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ko-KR" altLang="en-US" sz="11500" b="1" spc="-3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  <a:cs typeface="조선일보명조" pitchFamily="18" charset="-127"/>
              </a:rPr>
              <a:t>아이콘 내용</a:t>
            </a:r>
            <a:endParaRPr lang="en-US" altLang="ko-KR" sz="11500" b="1" spc="-300" dirty="0">
              <a:ln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명조 ExtraBold" panose="02020603020101020101" pitchFamily="18" charset="-127"/>
              <a:ea typeface="나눔명조 ExtraBold" panose="02020603020101020101" pitchFamily="18" charset="-127"/>
              <a:cs typeface="조선일보명조" pitchFamily="18" charset="-127"/>
            </a:endParaRPr>
          </a:p>
          <a:p>
            <a:pPr algn="ctr"/>
            <a:r>
              <a:rPr lang="ko-KR" altLang="en-US" sz="11500" b="1" spc="-3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  <a:cs typeface="조선일보명조" pitchFamily="18" charset="-127"/>
              </a:rPr>
              <a:t>요약 정리</a:t>
            </a:r>
          </a:p>
        </p:txBody>
      </p:sp>
    </p:spTree>
    <p:extLst>
      <p:ext uri="{BB962C8B-B14F-4D97-AF65-F5344CB8AC3E}">
        <p14:creationId xmlns:p14="http://schemas.microsoft.com/office/powerpoint/2010/main" val="2506664054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39834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아이콘 내용 요약 정리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079705C0-E062-476F-BCE0-2169713449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871" t="12214" r="9832" b="8733"/>
          <a:stretch/>
        </p:blipFill>
        <p:spPr>
          <a:xfrm>
            <a:off x="1450967" y="915058"/>
            <a:ext cx="885845" cy="1071716"/>
          </a:xfrm>
          <a:prstGeom prst="rect">
            <a:avLst/>
          </a:prstGeom>
        </p:spPr>
      </p:pic>
      <p:grpSp>
        <p:nvGrpSpPr>
          <p:cNvPr id="4" name="그룹 3">
            <a:extLst>
              <a:ext uri="{FF2B5EF4-FFF2-40B4-BE49-F238E27FC236}">
                <a16:creationId xmlns:a16="http://schemas.microsoft.com/office/drawing/2014/main" id="{71C81646-C489-4242-A724-C88683297F14}"/>
              </a:ext>
            </a:extLst>
          </p:cNvPr>
          <p:cNvGrpSpPr/>
          <p:nvPr/>
        </p:nvGrpSpPr>
        <p:grpSpPr>
          <a:xfrm>
            <a:off x="226896" y="1027365"/>
            <a:ext cx="849315" cy="849315"/>
            <a:chOff x="4149213" y="2241755"/>
            <a:chExt cx="904568" cy="904568"/>
          </a:xfrm>
        </p:grpSpPr>
        <p:sp>
          <p:nvSpPr>
            <p:cNvPr id="3" name="타원 2">
              <a:extLst>
                <a:ext uri="{FF2B5EF4-FFF2-40B4-BE49-F238E27FC236}">
                  <a16:creationId xmlns:a16="http://schemas.microsoft.com/office/drawing/2014/main" id="{71B8D6F9-E0B4-4A28-8344-D42AC0001C66}"/>
                </a:ext>
              </a:extLst>
            </p:cNvPr>
            <p:cNvSpPr/>
            <p:nvPr/>
          </p:nvSpPr>
          <p:spPr>
            <a:xfrm>
              <a:off x="4149213" y="2241755"/>
              <a:ext cx="904568" cy="90456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>
              <a:extLst>
                <a:ext uri="{FF2B5EF4-FFF2-40B4-BE49-F238E27FC236}">
                  <a16:creationId xmlns:a16="http://schemas.microsoft.com/office/drawing/2014/main" id="{BBE24431-FD45-439F-B67C-F18D2EFE87C9}"/>
                </a:ext>
              </a:extLst>
            </p:cNvPr>
            <p:cNvSpPr/>
            <p:nvPr/>
          </p:nvSpPr>
          <p:spPr>
            <a:xfrm>
              <a:off x="4281842" y="2394262"/>
              <a:ext cx="614516" cy="614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1</a:t>
              </a:r>
              <a:endParaRPr lang="ko-KR" altLang="en-US" sz="2800" b="1" dirty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endParaRP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BF151B12-EAB0-4896-AABF-C8764E14F4E3}"/>
              </a:ext>
            </a:extLst>
          </p:cNvPr>
          <p:cNvGrpSpPr/>
          <p:nvPr/>
        </p:nvGrpSpPr>
        <p:grpSpPr>
          <a:xfrm>
            <a:off x="226896" y="2521783"/>
            <a:ext cx="849315" cy="849315"/>
            <a:chOff x="4149213" y="2241755"/>
            <a:chExt cx="904568" cy="904568"/>
          </a:xfrm>
        </p:grpSpPr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64AAF69E-D996-4720-B37E-C95A70B5BC3E}"/>
                </a:ext>
              </a:extLst>
            </p:cNvPr>
            <p:cNvSpPr/>
            <p:nvPr/>
          </p:nvSpPr>
          <p:spPr>
            <a:xfrm>
              <a:off x="4149213" y="2241755"/>
              <a:ext cx="904568" cy="90456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E7DF3597-CA1E-4B9A-9190-B39E6990FF76}"/>
                </a:ext>
              </a:extLst>
            </p:cNvPr>
            <p:cNvSpPr/>
            <p:nvPr/>
          </p:nvSpPr>
          <p:spPr>
            <a:xfrm>
              <a:off x="4281842" y="2394262"/>
              <a:ext cx="614516" cy="614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2</a:t>
              </a:r>
              <a:endParaRPr lang="ko-KR" altLang="en-US" sz="2800" b="1" dirty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endParaRP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19068402-8F92-437E-BB91-2E53854B1223}"/>
              </a:ext>
            </a:extLst>
          </p:cNvPr>
          <p:cNvGrpSpPr/>
          <p:nvPr/>
        </p:nvGrpSpPr>
        <p:grpSpPr>
          <a:xfrm>
            <a:off x="226896" y="4038886"/>
            <a:ext cx="849315" cy="849315"/>
            <a:chOff x="4149213" y="2241755"/>
            <a:chExt cx="904568" cy="904568"/>
          </a:xfrm>
        </p:grpSpPr>
        <p:sp>
          <p:nvSpPr>
            <p:cNvPr id="41" name="타원 40">
              <a:extLst>
                <a:ext uri="{FF2B5EF4-FFF2-40B4-BE49-F238E27FC236}">
                  <a16:creationId xmlns:a16="http://schemas.microsoft.com/office/drawing/2014/main" id="{F45E97C5-0DBA-44E1-A489-8AF8B6191BCF}"/>
                </a:ext>
              </a:extLst>
            </p:cNvPr>
            <p:cNvSpPr/>
            <p:nvPr/>
          </p:nvSpPr>
          <p:spPr>
            <a:xfrm>
              <a:off x="4149213" y="2241755"/>
              <a:ext cx="904568" cy="90456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>
              <a:extLst>
                <a:ext uri="{FF2B5EF4-FFF2-40B4-BE49-F238E27FC236}">
                  <a16:creationId xmlns:a16="http://schemas.microsoft.com/office/drawing/2014/main" id="{7A892E2B-EB9E-4755-A953-C5BDE32DD9C6}"/>
                </a:ext>
              </a:extLst>
            </p:cNvPr>
            <p:cNvSpPr/>
            <p:nvPr/>
          </p:nvSpPr>
          <p:spPr>
            <a:xfrm>
              <a:off x="4281842" y="2394262"/>
              <a:ext cx="614516" cy="614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3</a:t>
              </a:r>
              <a:endParaRPr lang="ko-KR" altLang="en-US" sz="2800" b="1" dirty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endParaRP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B7E560E0-8007-4BD1-A5EB-70EA23EB273E}"/>
              </a:ext>
            </a:extLst>
          </p:cNvPr>
          <p:cNvGrpSpPr/>
          <p:nvPr/>
        </p:nvGrpSpPr>
        <p:grpSpPr>
          <a:xfrm>
            <a:off x="226896" y="5533304"/>
            <a:ext cx="849315" cy="849315"/>
            <a:chOff x="4149213" y="2241755"/>
            <a:chExt cx="904568" cy="904568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DFF7BA01-48D7-4CB2-AC1C-2C7D284AB72E}"/>
                </a:ext>
              </a:extLst>
            </p:cNvPr>
            <p:cNvSpPr/>
            <p:nvPr/>
          </p:nvSpPr>
          <p:spPr>
            <a:xfrm>
              <a:off x="4149213" y="2241755"/>
              <a:ext cx="904568" cy="90456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>
              <a:extLst>
                <a:ext uri="{FF2B5EF4-FFF2-40B4-BE49-F238E27FC236}">
                  <a16:creationId xmlns:a16="http://schemas.microsoft.com/office/drawing/2014/main" id="{C8752A9F-1941-4985-81EB-3138DEDB644F}"/>
                </a:ext>
              </a:extLst>
            </p:cNvPr>
            <p:cNvSpPr/>
            <p:nvPr/>
          </p:nvSpPr>
          <p:spPr>
            <a:xfrm>
              <a:off x="4281842" y="2394262"/>
              <a:ext cx="614516" cy="614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4</a:t>
              </a:r>
              <a:endParaRPr lang="ko-KR" altLang="en-US" sz="2800" b="1" dirty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endParaRPr>
            </a:p>
          </p:txBody>
        </p:sp>
      </p:grpSp>
      <p:pic>
        <p:nvPicPr>
          <p:cNvPr id="47" name="그림 46">
            <a:extLst>
              <a:ext uri="{FF2B5EF4-FFF2-40B4-BE49-F238E27FC236}">
                <a16:creationId xmlns:a16="http://schemas.microsoft.com/office/drawing/2014/main" id="{165662FF-93BB-4435-9FF2-3372EA884E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170" y="2409476"/>
            <a:ext cx="876642" cy="921217"/>
          </a:xfrm>
          <a:prstGeom prst="rect">
            <a:avLst/>
          </a:prstGeom>
        </p:spPr>
      </p:pic>
      <p:pic>
        <p:nvPicPr>
          <p:cNvPr id="50" name="그림 49">
            <a:extLst>
              <a:ext uri="{FF2B5EF4-FFF2-40B4-BE49-F238E27FC236}">
                <a16:creationId xmlns:a16="http://schemas.microsoft.com/office/drawing/2014/main" id="{6E72582E-1FEF-4E83-A758-A99C562DF0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3819" y="4084747"/>
            <a:ext cx="885845" cy="713597"/>
          </a:xfrm>
          <a:prstGeom prst="rect">
            <a:avLst/>
          </a:prstGeom>
        </p:spPr>
      </p:pic>
      <p:pic>
        <p:nvPicPr>
          <p:cNvPr id="51" name="그림 50">
            <a:extLst>
              <a:ext uri="{FF2B5EF4-FFF2-40B4-BE49-F238E27FC236}">
                <a16:creationId xmlns:a16="http://schemas.microsoft.com/office/drawing/2014/main" id="{BD56C231-9114-4D6E-8A1C-6265A6D5E71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6549"/>
          <a:stretch/>
        </p:blipFill>
        <p:spPr>
          <a:xfrm>
            <a:off x="2960501" y="5583102"/>
            <a:ext cx="751594" cy="719679"/>
          </a:xfrm>
          <a:prstGeom prst="rect">
            <a:avLst/>
          </a:prstGeom>
        </p:spPr>
      </p:pic>
      <p:pic>
        <p:nvPicPr>
          <p:cNvPr id="52" name="그림 51">
            <a:extLst>
              <a:ext uri="{FF2B5EF4-FFF2-40B4-BE49-F238E27FC236}">
                <a16:creationId xmlns:a16="http://schemas.microsoft.com/office/drawing/2014/main" id="{3A4A3113-33D5-4DD6-91B9-189D9757248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7869" b="11401"/>
          <a:stretch/>
        </p:blipFill>
        <p:spPr>
          <a:xfrm>
            <a:off x="1634870" y="5583539"/>
            <a:ext cx="804647" cy="694972"/>
          </a:xfrm>
          <a:prstGeom prst="rect">
            <a:avLst/>
          </a:prstGeom>
        </p:spPr>
      </p:pic>
      <p:sp>
        <p:nvSpPr>
          <p:cNvPr id="53" name="직사각형 52">
            <a:extLst>
              <a:ext uri="{FF2B5EF4-FFF2-40B4-BE49-F238E27FC236}">
                <a16:creationId xmlns:a16="http://schemas.microsoft.com/office/drawing/2014/main" id="{9339680E-26F6-46FA-A305-41D8A1C514D9}"/>
              </a:ext>
            </a:extLst>
          </p:cNvPr>
          <p:cNvSpPr/>
          <p:nvPr/>
        </p:nvSpPr>
        <p:spPr>
          <a:xfrm>
            <a:off x="1115794" y="6275063"/>
            <a:ext cx="1793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ON</a:t>
            </a: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F8DA6837-CE6C-4AF7-B18A-FE5564EA753F}"/>
              </a:ext>
            </a:extLst>
          </p:cNvPr>
          <p:cNvSpPr/>
          <p:nvPr/>
        </p:nvSpPr>
        <p:spPr>
          <a:xfrm>
            <a:off x="2439517" y="6314788"/>
            <a:ext cx="1793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OFF</a:t>
            </a: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A22A269-9EC8-4EE0-AC8E-E5EA7C35BE3B}"/>
              </a:ext>
            </a:extLst>
          </p:cNvPr>
          <p:cNvSpPr/>
          <p:nvPr/>
        </p:nvSpPr>
        <p:spPr>
          <a:xfrm>
            <a:off x="2576806" y="1143562"/>
            <a:ext cx="751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Microsoft Teams 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실행 바로가기 아이콘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D4675399-F319-41D2-8677-46494EFA3031}"/>
              </a:ext>
            </a:extLst>
          </p:cNvPr>
          <p:cNvSpPr/>
          <p:nvPr/>
        </p:nvSpPr>
        <p:spPr>
          <a:xfrm>
            <a:off x="2576806" y="2526726"/>
            <a:ext cx="751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FE199629-76DD-4273-B971-E84F7E16F3B2}"/>
              </a:ext>
            </a:extLst>
          </p:cNvPr>
          <p:cNvSpPr/>
          <p:nvPr/>
        </p:nvSpPr>
        <p:spPr>
          <a:xfrm>
            <a:off x="2576806" y="2525211"/>
            <a:ext cx="751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200" b="1" spc="-10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개설한 팀을 확인할 수 있는 아이콘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529EF51C-EB54-47AE-BAA5-219DA30F8BBF}"/>
              </a:ext>
            </a:extLst>
          </p:cNvPr>
          <p:cNvSpPr/>
          <p:nvPr/>
        </p:nvSpPr>
        <p:spPr>
          <a:xfrm>
            <a:off x="2576806" y="4149157"/>
            <a:ext cx="751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팀 모임을 시작하는 아이콘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12AD6B6-0C8D-48F6-B523-FCF189BF284F}"/>
              </a:ext>
            </a:extLst>
          </p:cNvPr>
          <p:cNvSpPr/>
          <p:nvPr/>
        </p:nvSpPr>
        <p:spPr>
          <a:xfrm>
            <a:off x="4125386" y="5648469"/>
            <a:ext cx="751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영상</a:t>
            </a:r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얼굴</a:t>
            </a:r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) 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송출 </a:t>
            </a:r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ON/OFF 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기능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497000F-823D-4A95-BF24-F70760E5FA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41819" y="4104919"/>
            <a:ext cx="668021" cy="617920"/>
          </a:xfrm>
          <a:prstGeom prst="rect">
            <a:avLst/>
          </a:prstGeom>
        </p:spPr>
      </p:pic>
      <p:sp>
        <p:nvSpPr>
          <p:cNvPr id="35" name="직사각형 34">
            <a:extLst>
              <a:ext uri="{FF2B5EF4-FFF2-40B4-BE49-F238E27FC236}">
                <a16:creationId xmlns:a16="http://schemas.microsoft.com/office/drawing/2014/main" id="{067CF274-867B-4477-8014-0A22B365F7B1}"/>
              </a:ext>
            </a:extLst>
          </p:cNvPr>
          <p:cNvSpPr/>
          <p:nvPr/>
        </p:nvSpPr>
        <p:spPr>
          <a:xfrm>
            <a:off x="7728531" y="4173075"/>
            <a:ext cx="751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팀 모임을 종료하는 아이콘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264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EA019A10-8BB1-4A7E-8EA6-D78B7CEEF93B}"/>
              </a:ext>
            </a:extLst>
          </p:cNvPr>
          <p:cNvSpPr/>
          <p:nvPr/>
        </p:nvSpPr>
        <p:spPr>
          <a:xfrm>
            <a:off x="2849971" y="-174514"/>
            <a:ext cx="39834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아이콘 내용 요약 정리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71C81646-C489-4242-A724-C88683297F14}"/>
              </a:ext>
            </a:extLst>
          </p:cNvPr>
          <p:cNvGrpSpPr/>
          <p:nvPr/>
        </p:nvGrpSpPr>
        <p:grpSpPr>
          <a:xfrm>
            <a:off x="226896" y="1027365"/>
            <a:ext cx="849315" cy="849315"/>
            <a:chOff x="4149213" y="2241755"/>
            <a:chExt cx="904568" cy="904568"/>
          </a:xfrm>
        </p:grpSpPr>
        <p:sp>
          <p:nvSpPr>
            <p:cNvPr id="3" name="타원 2">
              <a:extLst>
                <a:ext uri="{FF2B5EF4-FFF2-40B4-BE49-F238E27FC236}">
                  <a16:creationId xmlns:a16="http://schemas.microsoft.com/office/drawing/2014/main" id="{71B8D6F9-E0B4-4A28-8344-D42AC0001C66}"/>
                </a:ext>
              </a:extLst>
            </p:cNvPr>
            <p:cNvSpPr/>
            <p:nvPr/>
          </p:nvSpPr>
          <p:spPr>
            <a:xfrm>
              <a:off x="4149213" y="2241755"/>
              <a:ext cx="904568" cy="90456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>
              <a:extLst>
                <a:ext uri="{FF2B5EF4-FFF2-40B4-BE49-F238E27FC236}">
                  <a16:creationId xmlns:a16="http://schemas.microsoft.com/office/drawing/2014/main" id="{BBE24431-FD45-439F-B67C-F18D2EFE87C9}"/>
                </a:ext>
              </a:extLst>
            </p:cNvPr>
            <p:cNvSpPr/>
            <p:nvPr/>
          </p:nvSpPr>
          <p:spPr>
            <a:xfrm>
              <a:off x="4281842" y="2394262"/>
              <a:ext cx="614516" cy="614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5</a:t>
              </a:r>
              <a:endParaRPr lang="ko-KR" altLang="en-US" sz="2800" b="1" dirty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endParaRP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BF151B12-EAB0-4896-AABF-C8764E14F4E3}"/>
              </a:ext>
            </a:extLst>
          </p:cNvPr>
          <p:cNvGrpSpPr/>
          <p:nvPr/>
        </p:nvGrpSpPr>
        <p:grpSpPr>
          <a:xfrm>
            <a:off x="226896" y="2521783"/>
            <a:ext cx="849315" cy="849315"/>
            <a:chOff x="4149213" y="2241755"/>
            <a:chExt cx="904568" cy="904568"/>
          </a:xfrm>
        </p:grpSpPr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64AAF69E-D996-4720-B37E-C95A70B5BC3E}"/>
                </a:ext>
              </a:extLst>
            </p:cNvPr>
            <p:cNvSpPr/>
            <p:nvPr/>
          </p:nvSpPr>
          <p:spPr>
            <a:xfrm>
              <a:off x="4149213" y="2241755"/>
              <a:ext cx="904568" cy="90456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E7DF3597-CA1E-4B9A-9190-B39E6990FF76}"/>
                </a:ext>
              </a:extLst>
            </p:cNvPr>
            <p:cNvSpPr/>
            <p:nvPr/>
          </p:nvSpPr>
          <p:spPr>
            <a:xfrm>
              <a:off x="4281842" y="2394262"/>
              <a:ext cx="614516" cy="614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6</a:t>
              </a:r>
              <a:endParaRPr lang="ko-KR" altLang="en-US" sz="2800" b="1" dirty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endParaRP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19068402-8F92-437E-BB91-2E53854B1223}"/>
              </a:ext>
            </a:extLst>
          </p:cNvPr>
          <p:cNvGrpSpPr/>
          <p:nvPr/>
        </p:nvGrpSpPr>
        <p:grpSpPr>
          <a:xfrm>
            <a:off x="226896" y="4038886"/>
            <a:ext cx="849315" cy="849315"/>
            <a:chOff x="4149213" y="2241755"/>
            <a:chExt cx="904568" cy="904568"/>
          </a:xfrm>
        </p:grpSpPr>
        <p:sp>
          <p:nvSpPr>
            <p:cNvPr id="41" name="타원 40">
              <a:extLst>
                <a:ext uri="{FF2B5EF4-FFF2-40B4-BE49-F238E27FC236}">
                  <a16:creationId xmlns:a16="http://schemas.microsoft.com/office/drawing/2014/main" id="{F45E97C5-0DBA-44E1-A489-8AF8B6191BCF}"/>
                </a:ext>
              </a:extLst>
            </p:cNvPr>
            <p:cNvSpPr/>
            <p:nvPr/>
          </p:nvSpPr>
          <p:spPr>
            <a:xfrm>
              <a:off x="4149213" y="2241755"/>
              <a:ext cx="904568" cy="90456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>
              <a:extLst>
                <a:ext uri="{FF2B5EF4-FFF2-40B4-BE49-F238E27FC236}">
                  <a16:creationId xmlns:a16="http://schemas.microsoft.com/office/drawing/2014/main" id="{7A892E2B-EB9E-4755-A953-C5BDE32DD9C6}"/>
                </a:ext>
              </a:extLst>
            </p:cNvPr>
            <p:cNvSpPr/>
            <p:nvPr/>
          </p:nvSpPr>
          <p:spPr>
            <a:xfrm>
              <a:off x="4281842" y="2394262"/>
              <a:ext cx="614516" cy="614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7</a:t>
              </a:r>
              <a:endParaRPr lang="ko-KR" altLang="en-US" sz="2800" b="1" dirty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endParaRP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B7E560E0-8007-4BD1-A5EB-70EA23EB273E}"/>
              </a:ext>
            </a:extLst>
          </p:cNvPr>
          <p:cNvGrpSpPr/>
          <p:nvPr/>
        </p:nvGrpSpPr>
        <p:grpSpPr>
          <a:xfrm>
            <a:off x="226896" y="5533304"/>
            <a:ext cx="849315" cy="849315"/>
            <a:chOff x="4149213" y="2241755"/>
            <a:chExt cx="904568" cy="904568"/>
          </a:xfrm>
        </p:grpSpPr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DFF7BA01-48D7-4CB2-AC1C-2C7D284AB72E}"/>
                </a:ext>
              </a:extLst>
            </p:cNvPr>
            <p:cNvSpPr/>
            <p:nvPr/>
          </p:nvSpPr>
          <p:spPr>
            <a:xfrm>
              <a:off x="4149213" y="2241755"/>
              <a:ext cx="904568" cy="90456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>
              <a:extLst>
                <a:ext uri="{FF2B5EF4-FFF2-40B4-BE49-F238E27FC236}">
                  <a16:creationId xmlns:a16="http://schemas.microsoft.com/office/drawing/2014/main" id="{C8752A9F-1941-4985-81EB-3138DEDB644F}"/>
                </a:ext>
              </a:extLst>
            </p:cNvPr>
            <p:cNvSpPr/>
            <p:nvPr/>
          </p:nvSpPr>
          <p:spPr>
            <a:xfrm>
              <a:off x="4281842" y="2394262"/>
              <a:ext cx="614516" cy="614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>
                  <a:solidFill>
                    <a:schemeClr val="tx1"/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8</a:t>
              </a:r>
              <a:endParaRPr lang="ko-KR" altLang="en-US" sz="2800" b="1" dirty="0">
                <a:solidFill>
                  <a:schemeClr val="tx1"/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</a:endParaRPr>
            </a:p>
          </p:txBody>
        </p:sp>
      </p:grpSp>
      <p:pic>
        <p:nvPicPr>
          <p:cNvPr id="31" name="그림 30">
            <a:extLst>
              <a:ext uri="{FF2B5EF4-FFF2-40B4-BE49-F238E27FC236}">
                <a16:creationId xmlns:a16="http://schemas.microsoft.com/office/drawing/2014/main" id="{065322E8-E561-477B-93E4-7B5AFC5F4E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000"/>
          <a:stretch/>
        </p:blipFill>
        <p:spPr>
          <a:xfrm>
            <a:off x="3009008" y="981164"/>
            <a:ext cx="849315" cy="869378"/>
          </a:xfrm>
          <a:prstGeom prst="rect">
            <a:avLst/>
          </a:prstGeom>
        </p:spPr>
      </p:pic>
      <p:pic>
        <p:nvPicPr>
          <p:cNvPr id="32" name="그림 31">
            <a:extLst>
              <a:ext uri="{FF2B5EF4-FFF2-40B4-BE49-F238E27FC236}">
                <a16:creationId xmlns:a16="http://schemas.microsoft.com/office/drawing/2014/main" id="{C1BADFC9-7876-4502-BCDC-A9BD45215FE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320" t="2537" r="-7451" b="8864"/>
          <a:stretch/>
        </p:blipFill>
        <p:spPr>
          <a:xfrm>
            <a:off x="1405679" y="981164"/>
            <a:ext cx="1006575" cy="869377"/>
          </a:xfrm>
          <a:prstGeom prst="rect">
            <a:avLst/>
          </a:prstGeom>
        </p:spPr>
      </p:pic>
      <p:sp>
        <p:nvSpPr>
          <p:cNvPr id="35" name="직사각형 34">
            <a:extLst>
              <a:ext uri="{FF2B5EF4-FFF2-40B4-BE49-F238E27FC236}">
                <a16:creationId xmlns:a16="http://schemas.microsoft.com/office/drawing/2014/main" id="{B20E3130-7A30-4236-944C-DFFD333139DC}"/>
              </a:ext>
            </a:extLst>
          </p:cNvPr>
          <p:cNvSpPr/>
          <p:nvPr/>
        </p:nvSpPr>
        <p:spPr>
          <a:xfrm>
            <a:off x="684406" y="1843086"/>
            <a:ext cx="2166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ON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91679A26-1B33-44B5-9F98-968C85C66B1E}"/>
              </a:ext>
            </a:extLst>
          </p:cNvPr>
          <p:cNvSpPr/>
          <p:nvPr/>
        </p:nvSpPr>
        <p:spPr>
          <a:xfrm>
            <a:off x="2370511" y="1861737"/>
            <a:ext cx="2166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OFF</a:t>
            </a:r>
          </a:p>
        </p:txBody>
      </p:sp>
      <p:pic>
        <p:nvPicPr>
          <p:cNvPr id="43" name="그림 42">
            <a:extLst>
              <a:ext uri="{FF2B5EF4-FFF2-40B4-BE49-F238E27FC236}">
                <a16:creationId xmlns:a16="http://schemas.microsoft.com/office/drawing/2014/main" id="{8ED77221-50EC-47FC-A9FD-DF7E55FBDE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9008" y="2551859"/>
            <a:ext cx="826292" cy="877141"/>
          </a:xfrm>
          <a:prstGeom prst="rect">
            <a:avLst/>
          </a:prstGeom>
        </p:spPr>
      </p:pic>
      <p:pic>
        <p:nvPicPr>
          <p:cNvPr id="55" name="그림 54">
            <a:extLst>
              <a:ext uri="{FF2B5EF4-FFF2-40B4-BE49-F238E27FC236}">
                <a16:creationId xmlns:a16="http://schemas.microsoft.com/office/drawing/2014/main" id="{1408888A-1669-4DE3-8671-E364F20B08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2289" y="2586122"/>
            <a:ext cx="826293" cy="851717"/>
          </a:xfrm>
          <a:prstGeom prst="rect">
            <a:avLst/>
          </a:prstGeom>
        </p:spPr>
      </p:pic>
      <p:sp>
        <p:nvSpPr>
          <p:cNvPr id="56" name="직사각형 55">
            <a:extLst>
              <a:ext uri="{FF2B5EF4-FFF2-40B4-BE49-F238E27FC236}">
                <a16:creationId xmlns:a16="http://schemas.microsoft.com/office/drawing/2014/main" id="{54D539DA-2830-4075-AC08-CC531A38FCDD}"/>
              </a:ext>
            </a:extLst>
          </p:cNvPr>
          <p:cNvSpPr/>
          <p:nvPr/>
        </p:nvSpPr>
        <p:spPr>
          <a:xfrm>
            <a:off x="689843" y="3459017"/>
            <a:ext cx="2289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ON</a:t>
            </a: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416F3192-AC5B-428D-9DE7-93B9B1131601}"/>
              </a:ext>
            </a:extLst>
          </p:cNvPr>
          <p:cNvSpPr/>
          <p:nvPr/>
        </p:nvSpPr>
        <p:spPr>
          <a:xfrm>
            <a:off x="1995615" y="3465412"/>
            <a:ext cx="2846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OFF</a:t>
            </a:r>
          </a:p>
        </p:txBody>
      </p:sp>
      <p:pic>
        <p:nvPicPr>
          <p:cNvPr id="58" name="그림 57">
            <a:extLst>
              <a:ext uri="{FF2B5EF4-FFF2-40B4-BE49-F238E27FC236}">
                <a16:creationId xmlns:a16="http://schemas.microsoft.com/office/drawing/2014/main" id="{4C23F056-CC8F-43EB-9B09-7EEC7BDFB1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09008" y="4033666"/>
            <a:ext cx="849315" cy="849315"/>
          </a:xfrm>
          <a:prstGeom prst="rect">
            <a:avLst/>
          </a:prstGeom>
        </p:spPr>
      </p:pic>
      <p:pic>
        <p:nvPicPr>
          <p:cNvPr id="59" name="그림 58">
            <a:extLst>
              <a:ext uri="{FF2B5EF4-FFF2-40B4-BE49-F238E27FC236}">
                <a16:creationId xmlns:a16="http://schemas.microsoft.com/office/drawing/2014/main" id="{6BF9928D-7BF5-411C-B69B-0BE8C725E9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17525" y="4066255"/>
            <a:ext cx="862381" cy="849315"/>
          </a:xfrm>
          <a:prstGeom prst="rect">
            <a:avLst/>
          </a:prstGeom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B4B44125-EABC-44FD-9F0B-9E464B6567B1}"/>
              </a:ext>
            </a:extLst>
          </p:cNvPr>
          <p:cNvSpPr/>
          <p:nvPr/>
        </p:nvSpPr>
        <p:spPr>
          <a:xfrm>
            <a:off x="657950" y="4943204"/>
            <a:ext cx="23530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ON</a:t>
            </a: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D7FF9AC7-72B0-4E4C-87E5-64BD127A9D60}"/>
              </a:ext>
            </a:extLst>
          </p:cNvPr>
          <p:cNvSpPr/>
          <p:nvPr/>
        </p:nvSpPr>
        <p:spPr>
          <a:xfrm>
            <a:off x="1991139" y="4943070"/>
            <a:ext cx="29253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OFF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478045D-91E8-48F4-A0B5-096595912B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81752" y="5603909"/>
            <a:ext cx="905478" cy="905478"/>
          </a:xfrm>
          <a:prstGeom prst="rect">
            <a:avLst/>
          </a:prstGeom>
        </p:spPr>
      </p:pic>
      <p:sp>
        <p:nvSpPr>
          <p:cNvPr id="62" name="직사각형 61">
            <a:extLst>
              <a:ext uri="{FF2B5EF4-FFF2-40B4-BE49-F238E27FC236}">
                <a16:creationId xmlns:a16="http://schemas.microsoft.com/office/drawing/2014/main" id="{2914626E-A1B9-4C96-803D-DFCAA37845A7}"/>
              </a:ext>
            </a:extLst>
          </p:cNvPr>
          <p:cNvSpPr/>
          <p:nvPr/>
        </p:nvSpPr>
        <p:spPr>
          <a:xfrm>
            <a:off x="4329485" y="1113838"/>
            <a:ext cx="751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음성 </a:t>
            </a:r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ON/OFF 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기능 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전화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&amp;</a:t>
            </a:r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타인 방문 시 용이하게 사용 가능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)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E7147CA3-92D2-4A8E-893D-01A79AB03756}"/>
              </a:ext>
            </a:extLst>
          </p:cNvPr>
          <p:cNvSpPr/>
          <p:nvPr/>
        </p:nvSpPr>
        <p:spPr>
          <a:xfrm>
            <a:off x="4329484" y="2673035"/>
            <a:ext cx="751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참가자 표시 </a:t>
            </a:r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ON/OFF 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기능 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출석체크 용도로 사용 가능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)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C1552744-928E-47BA-BC3E-5AF7137E1F70}"/>
              </a:ext>
            </a:extLst>
          </p:cNvPr>
          <p:cNvSpPr/>
          <p:nvPr/>
        </p:nvSpPr>
        <p:spPr>
          <a:xfrm>
            <a:off x="4329483" y="4165935"/>
            <a:ext cx="751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200" b="1" spc="-100" dirty="0" err="1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대화창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 표시 </a:t>
            </a:r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ON/OFF 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기능 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(</a:t>
            </a:r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학생들과 소통용으로 사용 가능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)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D42A4EAB-FBE7-4109-A602-134A5999B8EC}"/>
              </a:ext>
            </a:extLst>
          </p:cNvPr>
          <p:cNvSpPr/>
          <p:nvPr/>
        </p:nvSpPr>
        <p:spPr>
          <a:xfrm>
            <a:off x="2356798" y="5808594"/>
            <a:ext cx="98057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모니터 화면 영상 공유 기능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(ex. PPT, PDF, </a:t>
            </a:r>
            <a:r>
              <a:rPr lang="ko-KR" altLang="en-US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한글파일 등등 활용하고자 하는 수업자료</a:t>
            </a:r>
            <a:r>
              <a:rPr lang="en-US" altLang="ko-KR" sz="2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latin typeface="나눔바른고딕" pitchFamily="50" charset="-127"/>
                <a:ea typeface="나눔바른고딕" pitchFamily="50" charset="-127"/>
              </a:rPr>
              <a:t>) 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590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각 삼각형 21">
            <a:extLst>
              <a:ext uri="{FF2B5EF4-FFF2-40B4-BE49-F238E27FC236}">
                <a16:creationId xmlns:a16="http://schemas.microsoft.com/office/drawing/2014/main" id="{FDB57910-3231-441B-BEBA-DC8F7A847B61}"/>
              </a:ext>
            </a:extLst>
          </p:cNvPr>
          <p:cNvSpPr/>
          <p:nvPr/>
        </p:nvSpPr>
        <p:spPr>
          <a:xfrm rot="20609917">
            <a:off x="2114732" y="3026211"/>
            <a:ext cx="2321144" cy="3215307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직각 삼각형 1">
            <a:extLst>
              <a:ext uri="{FF2B5EF4-FFF2-40B4-BE49-F238E27FC236}">
                <a16:creationId xmlns:a16="http://schemas.microsoft.com/office/drawing/2014/main" id="{4C181A11-6FE7-4DF0-B203-06756F186C58}"/>
              </a:ext>
            </a:extLst>
          </p:cNvPr>
          <p:cNvSpPr/>
          <p:nvPr/>
        </p:nvSpPr>
        <p:spPr>
          <a:xfrm>
            <a:off x="0" y="0"/>
            <a:ext cx="3411794" cy="6858000"/>
          </a:xfrm>
          <a:prstGeom prst="rtTriangl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0F94D84-CBA3-4486-BBC0-8936B4F0A896}"/>
              </a:ext>
            </a:extLst>
          </p:cNvPr>
          <p:cNvSpPr txBox="1"/>
          <p:nvPr/>
        </p:nvSpPr>
        <p:spPr>
          <a:xfrm>
            <a:off x="620916" y="2165928"/>
            <a:ext cx="10787605" cy="153881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  <a:alpha val="0"/>
              </a:schemeClr>
            </a:solidFill>
          </a:ln>
        </p:spPr>
        <p:txBody>
          <a:bodyPr wrap="square" tIns="0" bIns="0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9600" b="1" spc="-3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HY헤드라인M" panose="02030600000101010101" pitchFamily="18" charset="-127"/>
                <a:ea typeface="HY헤드라인M" panose="02030600000101010101" pitchFamily="18" charset="-127"/>
                <a:cs typeface="조선일보명조" pitchFamily="18" charset="-127"/>
              </a:rPr>
              <a:t>감사합니다</a:t>
            </a:r>
            <a:endParaRPr lang="en-US" altLang="ko-KR" sz="9600" b="1" spc="-300" dirty="0">
              <a:ln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latin typeface="HY헤드라인M" panose="02030600000101010101" pitchFamily="18" charset="-127"/>
              <a:ea typeface="HY헤드라인M" panose="02030600000101010101" pitchFamily="18" charset="-127"/>
              <a:cs typeface="조선일보명조" pitchFamily="18" charset="-127"/>
            </a:endParaRPr>
          </a:p>
        </p:txBody>
      </p:sp>
      <p:sp>
        <p:nvSpPr>
          <p:cNvPr id="21" name="직각 삼각형 20">
            <a:extLst>
              <a:ext uri="{FF2B5EF4-FFF2-40B4-BE49-F238E27FC236}">
                <a16:creationId xmlns:a16="http://schemas.microsoft.com/office/drawing/2014/main" id="{E039FBB4-CA4D-417D-9DAE-12F81926EC16}"/>
              </a:ext>
            </a:extLst>
          </p:cNvPr>
          <p:cNvSpPr/>
          <p:nvPr/>
        </p:nvSpPr>
        <p:spPr>
          <a:xfrm rot="16200000">
            <a:off x="4612631" y="-714206"/>
            <a:ext cx="2966738" cy="12192000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5EABF049-F5C0-4296-B456-FFE8E3AF106F}"/>
              </a:ext>
            </a:extLst>
          </p:cNvPr>
          <p:cNvSpPr/>
          <p:nvPr/>
        </p:nvSpPr>
        <p:spPr>
          <a:xfrm>
            <a:off x="152400" y="111442"/>
            <a:ext cx="11892280" cy="6635116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70D372E4-DB47-49D3-B8DA-67B8D6499829}"/>
              </a:ext>
            </a:extLst>
          </p:cNvPr>
          <p:cNvCxnSpPr>
            <a:cxnSpLocks/>
          </p:cNvCxnSpPr>
          <p:nvPr/>
        </p:nvCxnSpPr>
        <p:spPr>
          <a:xfrm>
            <a:off x="2890684" y="3801585"/>
            <a:ext cx="631231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3986A934-877F-441D-B0B2-0B8B26E85601}"/>
              </a:ext>
            </a:extLst>
          </p:cNvPr>
          <p:cNvGrpSpPr/>
          <p:nvPr/>
        </p:nvGrpSpPr>
        <p:grpSpPr>
          <a:xfrm>
            <a:off x="3971149" y="1171881"/>
            <a:ext cx="4171820" cy="994047"/>
            <a:chOff x="3644825" y="3975711"/>
            <a:chExt cx="4171820" cy="994047"/>
          </a:xfrm>
        </p:grpSpPr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41A404C7-8FE3-44FC-9BDA-30F30A9AC54B}"/>
                </a:ext>
              </a:extLst>
            </p:cNvPr>
            <p:cNvSpPr/>
            <p:nvPr/>
          </p:nvSpPr>
          <p:spPr>
            <a:xfrm>
              <a:off x="4257368" y="4395019"/>
              <a:ext cx="3559277" cy="50428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E0A5C391-6173-40BA-87CF-0EF972FD8C38}"/>
                </a:ext>
              </a:extLst>
            </p:cNvPr>
            <p:cNvSpPr/>
            <p:nvPr/>
          </p:nvSpPr>
          <p:spPr>
            <a:xfrm>
              <a:off x="4934162" y="4244678"/>
              <a:ext cx="2824450" cy="684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8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D476B46F-4CD2-4BF4-98F5-687901FD5D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644825" y="3975711"/>
              <a:ext cx="1251289" cy="994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직사각형 15"/>
          <p:cNvSpPr/>
          <p:nvPr/>
        </p:nvSpPr>
        <p:spPr>
          <a:xfrm>
            <a:off x="9508408" y="6385458"/>
            <a:ext cx="2536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spc="-300" dirty="0" smtClean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제작자 </a:t>
            </a:r>
            <a:r>
              <a:rPr lang="en-US" altLang="ko-KR" b="1" spc="-300" dirty="0" smtClean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: </a:t>
            </a:r>
            <a:r>
              <a:rPr lang="ko-KR" altLang="en-US" b="1" spc="-300" dirty="0" smtClean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민속학과 조교 김소영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9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8339036-2C2E-4AFB-BB26-0FF8E06C3F03}"/>
              </a:ext>
            </a:extLst>
          </p:cNvPr>
          <p:cNvSpPr/>
          <p:nvPr/>
        </p:nvSpPr>
        <p:spPr>
          <a:xfrm>
            <a:off x="8250206" y="405289"/>
            <a:ext cx="426548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5400" b="1" spc="-100" dirty="0" err="1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로그인을</a:t>
            </a:r>
            <a:r>
              <a:rPr lang="ko-KR" altLang="en-US" sz="54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클릭하여 가입하기</a:t>
            </a:r>
            <a:endParaRPr lang="en-US" altLang="ko-KR" sz="54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7846542C-49A5-41CD-AF2C-91235D14826D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회원가입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56223" y="777708"/>
            <a:ext cx="3836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https://www.microsoft.com/ko-kr</a:t>
            </a:r>
            <a:endParaRPr lang="ko-KR" altLang="en-US" b="1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340" y="2185665"/>
            <a:ext cx="7613378" cy="4158640"/>
          </a:xfrm>
          <a:prstGeom prst="rect">
            <a:avLst/>
          </a:prstGeom>
        </p:spPr>
      </p:pic>
      <p:cxnSp>
        <p:nvCxnSpPr>
          <p:cNvPr id="9" name="직선 화살표 연결선 8"/>
          <p:cNvCxnSpPr>
            <a:stCxn id="15" idx="1"/>
          </p:cNvCxnSpPr>
          <p:nvPr/>
        </p:nvCxnSpPr>
        <p:spPr>
          <a:xfrm flipH="1">
            <a:off x="7807569" y="1697951"/>
            <a:ext cx="442637" cy="1001287"/>
          </a:xfrm>
          <a:prstGeom prst="straightConnector1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827193" y="1713762"/>
            <a:ext cx="6413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800" b="1" dirty="0" smtClean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마이크로소프트 공식홈페이지 회원가입</a:t>
            </a:r>
            <a:endParaRPr lang="ko-KR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85929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D6E03A62-BA2A-4CF2-A3D3-30786AB484A3}"/>
              </a:ext>
            </a:extLst>
          </p:cNvPr>
          <p:cNvSpPr/>
          <p:nvPr/>
        </p:nvSpPr>
        <p:spPr>
          <a:xfrm>
            <a:off x="0" y="0"/>
            <a:ext cx="12192000" cy="28357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E42674-4C60-438C-91C0-3E1EF76397DE}"/>
              </a:ext>
            </a:extLst>
          </p:cNvPr>
          <p:cNvSpPr txBox="1"/>
          <p:nvPr/>
        </p:nvSpPr>
        <p:spPr>
          <a:xfrm>
            <a:off x="3907027" y="257310"/>
            <a:ext cx="4120586" cy="295465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  <a:alpha val="0"/>
              </a:schemeClr>
            </a:solidFill>
          </a:ln>
        </p:spPr>
        <p:txBody>
          <a:bodyPr wrap="square" tIns="0" b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ko-KR" sz="24000" b="1" spc="-3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조선일보명조" pitchFamily="18" charset="-127"/>
              </a:rPr>
              <a:t>02</a:t>
            </a:r>
            <a:endParaRPr lang="ko-KR" altLang="en-US" sz="24000" b="1" spc="-300" dirty="0">
              <a:ln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조선일보명조" pitchFamily="18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7CFFD-BD59-45A3-9D4E-7A498E963496}"/>
              </a:ext>
            </a:extLst>
          </p:cNvPr>
          <p:cNvSpPr txBox="1"/>
          <p:nvPr/>
        </p:nvSpPr>
        <p:spPr>
          <a:xfrm>
            <a:off x="906682" y="3619810"/>
            <a:ext cx="10378636" cy="212365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  <a:alpha val="0"/>
              </a:schemeClr>
            </a:solidFill>
          </a:ln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ko-KR" altLang="en-US" sz="13800" b="1" spc="-3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명조 ExtraBold" panose="02020603020101020101" pitchFamily="18" charset="-127"/>
                <a:ea typeface="나눔명조 ExtraBold" panose="02020603020101020101" pitchFamily="18" charset="-127"/>
                <a:cs typeface="조선일보명조" pitchFamily="18" charset="-127"/>
              </a:rPr>
              <a:t>다운로드</a:t>
            </a:r>
          </a:p>
        </p:txBody>
      </p:sp>
    </p:spTree>
    <p:extLst>
      <p:ext uri="{BB962C8B-B14F-4D97-AF65-F5344CB8AC3E}">
        <p14:creationId xmlns:p14="http://schemas.microsoft.com/office/powerpoint/2010/main" val="120477497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67E863C-DCE4-4896-BE5C-728DD1CB366E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회원가입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6" name="직사각형 15">
            <a:hlinkClick r:id="rId4" action="ppaction://hlinksldjump"/>
            <a:extLst>
              <a:ext uri="{FF2B5EF4-FFF2-40B4-BE49-F238E27FC236}">
                <a16:creationId xmlns:a16="http://schemas.microsoft.com/office/drawing/2014/main" id="{EC719220-5F0C-4E52-B11F-3788A88A9D2B}"/>
              </a:ext>
            </a:extLst>
          </p:cNvPr>
          <p:cNvSpPr/>
          <p:nvPr/>
        </p:nvSpPr>
        <p:spPr>
          <a:xfrm>
            <a:off x="548340" y="2808470"/>
            <a:ext cx="109181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※. 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마이크로소프트 홈페이지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를 통해 </a:t>
            </a:r>
            <a:r>
              <a: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Teams</a:t>
            </a:r>
            <a:r>
              <a:rPr lang="ko-KR" altLang="en-US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40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다운로드</a:t>
            </a:r>
            <a:endParaRPr lang="en-US" altLang="ko-KR" sz="40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8FA4DCB2-C730-4DC3-BF1F-D3981FD8AB11}"/>
              </a:ext>
            </a:extLst>
          </p:cNvPr>
          <p:cNvGrpSpPr/>
          <p:nvPr/>
        </p:nvGrpSpPr>
        <p:grpSpPr>
          <a:xfrm>
            <a:off x="1876465" y="1130602"/>
            <a:ext cx="8439070" cy="1033498"/>
            <a:chOff x="4399183" y="1659551"/>
            <a:chExt cx="8439070" cy="1033498"/>
          </a:xfrm>
        </p:grpSpPr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810BB623-D168-48B7-9378-AECA8AE2D925}"/>
                </a:ext>
              </a:extLst>
            </p:cNvPr>
            <p:cNvSpPr/>
            <p:nvPr/>
          </p:nvSpPr>
          <p:spPr>
            <a:xfrm>
              <a:off x="4642389" y="1856172"/>
              <a:ext cx="8195864" cy="7102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71239C43-0EFA-46B0-AFB4-60869E9716F2}"/>
                </a:ext>
              </a:extLst>
            </p:cNvPr>
            <p:cNvSpPr/>
            <p:nvPr/>
          </p:nvSpPr>
          <p:spPr>
            <a:xfrm>
              <a:off x="5950292" y="1659551"/>
              <a:ext cx="594823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40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1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Teams</a:t>
              </a:r>
              <a:r>
                <a:rPr lang="ko-KR" altLang="en-US" sz="40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1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를 다운로드하는 </a:t>
              </a:r>
              <a:r>
                <a:rPr lang="ko-KR" altLang="en-US" sz="4000" b="1" spc="-100" dirty="0" smtClean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1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방법</a:t>
              </a:r>
              <a:endParaRPr lang="en-US" altLang="ko-KR" sz="40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AD1EE14C-4425-4CB9-B3BB-05FFFFAFFC67}"/>
                </a:ext>
              </a:extLst>
            </p:cNvPr>
            <p:cNvGrpSpPr/>
            <p:nvPr/>
          </p:nvGrpSpPr>
          <p:grpSpPr>
            <a:xfrm>
              <a:off x="4399183" y="1866669"/>
              <a:ext cx="962034" cy="826380"/>
              <a:chOff x="3228767" y="1317400"/>
              <a:chExt cx="1316913" cy="1131218"/>
            </a:xfrm>
          </p:grpSpPr>
          <p:sp>
            <p:nvSpPr>
              <p:cNvPr id="21" name="직사각형 20">
                <a:extLst>
                  <a:ext uri="{FF2B5EF4-FFF2-40B4-BE49-F238E27FC236}">
                    <a16:creationId xmlns:a16="http://schemas.microsoft.com/office/drawing/2014/main" id="{A8C735B5-813C-46F4-9355-23000262F870}"/>
                  </a:ext>
                </a:extLst>
              </p:cNvPr>
              <p:cNvSpPr/>
              <p:nvPr/>
            </p:nvSpPr>
            <p:spPr>
              <a:xfrm rot="2700000">
                <a:off x="3228767" y="1365355"/>
                <a:ext cx="924232" cy="9242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직사각형 21">
                <a:extLst>
                  <a:ext uri="{FF2B5EF4-FFF2-40B4-BE49-F238E27FC236}">
                    <a16:creationId xmlns:a16="http://schemas.microsoft.com/office/drawing/2014/main" id="{11CEE7D5-B74C-4969-8B8E-73B829CA9170}"/>
                  </a:ext>
                </a:extLst>
              </p:cNvPr>
              <p:cNvSpPr/>
              <p:nvPr/>
            </p:nvSpPr>
            <p:spPr>
              <a:xfrm rot="2700000">
                <a:off x="3350227" y="1482828"/>
                <a:ext cx="681311" cy="681311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412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직사각형 23">
                <a:extLst>
                  <a:ext uri="{FF2B5EF4-FFF2-40B4-BE49-F238E27FC236}">
                    <a16:creationId xmlns:a16="http://schemas.microsoft.com/office/drawing/2014/main" id="{67869610-333A-443E-886E-B5BDAE12E9CB}"/>
                  </a:ext>
                </a:extLst>
              </p:cNvPr>
              <p:cNvSpPr/>
              <p:nvPr/>
            </p:nvSpPr>
            <p:spPr>
              <a:xfrm>
                <a:off x="3364235" y="1317400"/>
                <a:ext cx="1181445" cy="1131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altLang="ko-KR" sz="36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제주고딕" panose="02000300000000000000" pitchFamily="2" charset="-127"/>
                  <a:ea typeface="제주고딕" panose="02000300000000000000" pitchFamily="2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391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76A88BDA-D1B6-4E55-8B0D-61AE066087B6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다운로드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ADA4CBE-F366-4E9E-96D0-30154130D607}"/>
              </a:ext>
            </a:extLst>
          </p:cNvPr>
          <p:cNvSpPr/>
          <p:nvPr/>
        </p:nvSpPr>
        <p:spPr>
          <a:xfrm>
            <a:off x="-146980" y="1518501"/>
            <a:ext cx="124383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54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※.  </a:t>
            </a:r>
            <a:r>
              <a:rPr lang="ko-KR" altLang="en-US" sz="5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마이크로소프트 홈페이지에서</a:t>
            </a:r>
            <a:endParaRPr lang="en-US" altLang="ko-KR" sz="54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en-US" altLang="ko-KR" sz="5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Teams</a:t>
            </a:r>
            <a:r>
              <a:rPr lang="ko-KR" altLang="en-US" sz="5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다운로드 하는 </a:t>
            </a:r>
            <a:r>
              <a:rPr lang="ko-KR" altLang="en-US" sz="5400" b="1" spc="-1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방법</a:t>
            </a:r>
            <a:endParaRPr lang="en-US" altLang="ko-KR" sz="54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482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76A88BDA-D1B6-4E55-8B0D-61AE066087B6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다운로드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직사각형 1">
            <a:hlinkClick r:id="rId4"/>
            <a:extLst>
              <a:ext uri="{FF2B5EF4-FFF2-40B4-BE49-F238E27FC236}">
                <a16:creationId xmlns:a16="http://schemas.microsoft.com/office/drawing/2014/main" id="{ACA9C4F5-05C1-41AF-B222-D4EABC06535A}"/>
              </a:ext>
            </a:extLst>
          </p:cNvPr>
          <p:cNvSpPr/>
          <p:nvPr/>
        </p:nvSpPr>
        <p:spPr>
          <a:xfrm>
            <a:off x="776749" y="3406354"/>
            <a:ext cx="112073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>
                <a:hlinkClick r:id="rId4"/>
              </a:rPr>
              <a:t>https://products.office.com/ko-kr/microsoft-teams/download-app</a:t>
            </a:r>
            <a:endParaRPr lang="ko-KR" altLang="en-US" sz="2800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785FB48-C895-4455-A33E-12B86792B058}"/>
              </a:ext>
            </a:extLst>
          </p:cNvPr>
          <p:cNvSpPr/>
          <p:nvPr/>
        </p:nvSpPr>
        <p:spPr>
          <a:xfrm>
            <a:off x="548340" y="2623860"/>
            <a:ext cx="11176031" cy="1631353"/>
          </a:xfrm>
          <a:prstGeom prst="rect">
            <a:avLst/>
          </a:prstGeom>
          <a:noFill/>
          <a:ln w="317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>
              <a:lnSpc>
                <a:spcPct val="150000"/>
              </a:lnSpc>
            </a:pPr>
            <a:endParaRPr lang="en-US" altLang="ko-KR" sz="24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C84DCCEB-20EE-4392-93F0-E3F079EE3CFD}"/>
              </a:ext>
            </a:extLst>
          </p:cNvPr>
          <p:cNvGrpSpPr/>
          <p:nvPr/>
        </p:nvGrpSpPr>
        <p:grpSpPr>
          <a:xfrm>
            <a:off x="3553293" y="2051671"/>
            <a:ext cx="5118759" cy="938719"/>
            <a:chOff x="4399183" y="1659551"/>
            <a:chExt cx="5118759" cy="938719"/>
          </a:xfrm>
        </p:grpSpPr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3BD908D0-20EF-4894-AFB7-8E09BD11443A}"/>
                </a:ext>
              </a:extLst>
            </p:cNvPr>
            <p:cNvSpPr/>
            <p:nvPr/>
          </p:nvSpPr>
          <p:spPr>
            <a:xfrm>
              <a:off x="4642389" y="1856172"/>
              <a:ext cx="4875553" cy="7102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8E5D194F-47CD-4D2C-8EC3-824FFA642E0A}"/>
                </a:ext>
              </a:extLst>
            </p:cNvPr>
            <p:cNvSpPr/>
            <p:nvPr/>
          </p:nvSpPr>
          <p:spPr>
            <a:xfrm>
              <a:off x="5232949" y="1659551"/>
              <a:ext cx="4158511" cy="9387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40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1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아래의 링크로 접속</a:t>
              </a:r>
              <a:r>
                <a:rPr lang="en-US" altLang="ko-KR" sz="40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1">
                      <a:lumMod val="7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!</a:t>
              </a:r>
            </a:p>
          </p:txBody>
        </p:sp>
        <p:grpSp>
          <p:nvGrpSpPr>
            <p:cNvPr id="18" name="그룹 17">
              <a:extLst>
                <a:ext uri="{FF2B5EF4-FFF2-40B4-BE49-F238E27FC236}">
                  <a16:creationId xmlns:a16="http://schemas.microsoft.com/office/drawing/2014/main" id="{FEAE6F50-61F2-4DE1-B7EB-8918FCAF0AA0}"/>
                </a:ext>
              </a:extLst>
            </p:cNvPr>
            <p:cNvGrpSpPr/>
            <p:nvPr/>
          </p:nvGrpSpPr>
          <p:grpSpPr>
            <a:xfrm>
              <a:off x="4399183" y="1866669"/>
              <a:ext cx="962034" cy="710204"/>
              <a:chOff x="3228767" y="1317400"/>
              <a:chExt cx="1316913" cy="972187"/>
            </a:xfrm>
          </p:grpSpPr>
          <p:sp>
            <p:nvSpPr>
              <p:cNvPr id="20" name="직사각형 19">
                <a:extLst>
                  <a:ext uri="{FF2B5EF4-FFF2-40B4-BE49-F238E27FC236}">
                    <a16:creationId xmlns:a16="http://schemas.microsoft.com/office/drawing/2014/main" id="{057CD250-B5BE-4031-96E5-A1D46C3E6C6B}"/>
                  </a:ext>
                </a:extLst>
              </p:cNvPr>
              <p:cNvSpPr/>
              <p:nvPr/>
            </p:nvSpPr>
            <p:spPr>
              <a:xfrm rot="2700000">
                <a:off x="3228767" y="1365355"/>
                <a:ext cx="924232" cy="9242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직사각형 20">
                <a:extLst>
                  <a:ext uri="{FF2B5EF4-FFF2-40B4-BE49-F238E27FC236}">
                    <a16:creationId xmlns:a16="http://schemas.microsoft.com/office/drawing/2014/main" id="{A856ED3E-BAEC-4473-9E88-413F24DE024B}"/>
                  </a:ext>
                </a:extLst>
              </p:cNvPr>
              <p:cNvSpPr/>
              <p:nvPr/>
            </p:nvSpPr>
            <p:spPr>
              <a:xfrm rot="2700000">
                <a:off x="3350227" y="1482828"/>
                <a:ext cx="681311" cy="681311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412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직사각형 21">
                <a:extLst>
                  <a:ext uri="{FF2B5EF4-FFF2-40B4-BE49-F238E27FC236}">
                    <a16:creationId xmlns:a16="http://schemas.microsoft.com/office/drawing/2014/main" id="{B28575BB-E27F-4FCA-929B-6D47B67B0B53}"/>
                  </a:ext>
                </a:extLst>
              </p:cNvPr>
              <p:cNvSpPr/>
              <p:nvPr/>
            </p:nvSpPr>
            <p:spPr>
              <a:xfrm>
                <a:off x="3364234" y="1317400"/>
                <a:ext cx="1181446" cy="82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ko-KR" sz="3600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accent5">
                      <a:lumMod val="75000"/>
                    </a:schemeClr>
                  </a:solidFill>
                  <a:latin typeface="제주고딕" panose="02000300000000000000" pitchFamily="2" charset="-127"/>
                  <a:ea typeface="제주고딕" panose="02000300000000000000" pitchFamily="2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856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직사각형 91">
            <a:extLst>
              <a:ext uri="{FF2B5EF4-FFF2-40B4-BE49-F238E27FC236}">
                <a16:creationId xmlns:a16="http://schemas.microsoft.com/office/drawing/2014/main" id="{AA57BAE3-0E14-46D4-80CD-6ADB904631C7}"/>
              </a:ext>
            </a:extLst>
          </p:cNvPr>
          <p:cNvSpPr/>
          <p:nvPr/>
        </p:nvSpPr>
        <p:spPr>
          <a:xfrm>
            <a:off x="2192592" y="0"/>
            <a:ext cx="9999408" cy="5561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각 삼각형 88">
            <a:extLst>
              <a:ext uri="{FF2B5EF4-FFF2-40B4-BE49-F238E27FC236}">
                <a16:creationId xmlns:a16="http://schemas.microsoft.com/office/drawing/2014/main" id="{A380AF20-3D14-416F-A4CF-00CF154CC754}"/>
              </a:ext>
            </a:extLst>
          </p:cNvPr>
          <p:cNvSpPr/>
          <p:nvPr/>
        </p:nvSpPr>
        <p:spPr>
          <a:xfrm rot="5400000">
            <a:off x="2191915" y="676"/>
            <a:ext cx="554109" cy="55275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이등변 삼각형 89">
            <a:extLst>
              <a:ext uri="{FF2B5EF4-FFF2-40B4-BE49-F238E27FC236}">
                <a16:creationId xmlns:a16="http://schemas.microsoft.com/office/drawing/2014/main" id="{B9ADD5F0-2FE6-461A-9328-011952261B70}"/>
              </a:ext>
            </a:extLst>
          </p:cNvPr>
          <p:cNvSpPr/>
          <p:nvPr/>
        </p:nvSpPr>
        <p:spPr>
          <a:xfrm>
            <a:off x="2192593" y="256472"/>
            <a:ext cx="747253" cy="297635"/>
          </a:xfrm>
          <a:prstGeom prst="triangle">
            <a:avLst>
              <a:gd name="adj" fmla="val 4012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F45BD263-7441-4A78-8B85-D5BF718AE293}"/>
              </a:ext>
            </a:extLst>
          </p:cNvPr>
          <p:cNvSpPr/>
          <p:nvPr/>
        </p:nvSpPr>
        <p:spPr>
          <a:xfrm>
            <a:off x="2104104" y="-1"/>
            <a:ext cx="98321" cy="5561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0EC08F78-408D-41EA-AC71-28E6F61C98AF}"/>
              </a:ext>
            </a:extLst>
          </p:cNvPr>
          <p:cNvGrpSpPr/>
          <p:nvPr/>
        </p:nvGrpSpPr>
        <p:grpSpPr>
          <a:xfrm>
            <a:off x="0" y="20587"/>
            <a:ext cx="2253474" cy="471769"/>
            <a:chOff x="3984668" y="4312239"/>
            <a:chExt cx="3441259" cy="720434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9E395F02-2357-454E-A301-11A67024DB43}"/>
                </a:ext>
              </a:extLst>
            </p:cNvPr>
            <p:cNvSpPr/>
            <p:nvPr/>
          </p:nvSpPr>
          <p:spPr>
            <a:xfrm>
              <a:off x="4601477" y="4330998"/>
              <a:ext cx="2824450" cy="7016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b="1" spc="-100" dirty="0">
                  <a:ln>
                    <a:solidFill>
                      <a:schemeClr val="bg1">
                        <a:lumMod val="8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 ExtraBold" panose="02020603020101020101" pitchFamily="18" charset="-127"/>
                  <a:ea typeface="나눔명조 ExtraBold" panose="02020603020101020101" pitchFamily="18" charset="-127"/>
                </a:rPr>
                <a:t>Microsoft Teams</a:t>
              </a: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1F96D515-ECE5-41FF-A727-7DB25C7FAB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1" t="20604" r="29991" b="22539"/>
            <a:stretch/>
          </p:blipFill>
          <p:spPr bwMode="auto">
            <a:xfrm>
              <a:off x="3984668" y="4312239"/>
              <a:ext cx="837365" cy="6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76A88BDA-D1B6-4E55-8B0D-61AE066087B6}"/>
              </a:ext>
            </a:extLst>
          </p:cNvPr>
          <p:cNvSpPr/>
          <p:nvPr/>
        </p:nvSpPr>
        <p:spPr>
          <a:xfrm>
            <a:off x="2849971" y="-174514"/>
            <a:ext cx="2285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다운로드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28F16E3B-D4EC-4B09-8CF2-A901A1473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3988" y="851399"/>
            <a:ext cx="9776356" cy="5845054"/>
          </a:xfrm>
          <a:prstGeom prst="rect">
            <a:avLst/>
          </a:prstGeom>
        </p:spPr>
      </p:pic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BE642728-53C2-4C5B-9EB8-BD11ED5037B9}"/>
              </a:ext>
            </a:extLst>
          </p:cNvPr>
          <p:cNvSpPr/>
          <p:nvPr/>
        </p:nvSpPr>
        <p:spPr>
          <a:xfrm>
            <a:off x="5347677" y="6248059"/>
            <a:ext cx="1475909" cy="422294"/>
          </a:xfrm>
          <a:prstGeom prst="roundRect">
            <a:avLst/>
          </a:prstGeom>
          <a:noFill/>
          <a:ln w="539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31725725-8977-4E4F-9400-91EC72E67A0A}"/>
              </a:ext>
            </a:extLst>
          </p:cNvPr>
          <p:cNvCxnSpPr>
            <a:cxnSpLocks/>
          </p:cNvCxnSpPr>
          <p:nvPr/>
        </p:nvCxnSpPr>
        <p:spPr>
          <a:xfrm flipV="1">
            <a:off x="6823586" y="4860713"/>
            <a:ext cx="2089302" cy="1490927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D2FDC45A-E9B1-4A5A-BEDA-7B4CD57C0838}"/>
              </a:ext>
            </a:extLst>
          </p:cNvPr>
          <p:cNvSpPr/>
          <p:nvPr/>
        </p:nvSpPr>
        <p:spPr>
          <a:xfrm>
            <a:off x="1616335" y="2772356"/>
            <a:ext cx="1475909" cy="422294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AF940F91-A4D7-44C6-8C43-E5EA8D6643F3}"/>
              </a:ext>
            </a:extLst>
          </p:cNvPr>
          <p:cNvSpPr/>
          <p:nvPr/>
        </p:nvSpPr>
        <p:spPr>
          <a:xfrm>
            <a:off x="0" y="3537274"/>
            <a:ext cx="64223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※</a:t>
            </a:r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주의</a:t>
            </a:r>
            <a:endParaRPr lang="en-US" altLang="ko-KR" sz="3200" b="1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위의 박스 클릭</a:t>
            </a:r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 NO!</a:t>
            </a:r>
          </a:p>
          <a:p>
            <a:pPr algn="ctr"/>
            <a:r>
              <a:rPr lang="ko-KR" altLang="en-US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클릭 시 어차피 아래의 버튼 쪽으로</a:t>
            </a:r>
            <a:endParaRPr lang="en-US" altLang="ko-KR" sz="24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ko-KR" altLang="en-US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스크롤이 내려갑니다</a:t>
            </a:r>
            <a:r>
              <a:rPr lang="en-US" altLang="ko-KR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370AD523-ECE4-4E86-8840-1FFDDE10588A}"/>
              </a:ext>
            </a:extLst>
          </p:cNvPr>
          <p:cNvCxnSpPr>
            <a:cxnSpLocks/>
          </p:cNvCxnSpPr>
          <p:nvPr/>
        </p:nvCxnSpPr>
        <p:spPr>
          <a:xfrm flipH="1" flipV="1">
            <a:off x="2104105" y="3280854"/>
            <a:ext cx="462114" cy="4930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4F0C0D9-F1F9-4D46-9E14-A9E37D808154}"/>
              </a:ext>
            </a:extLst>
          </p:cNvPr>
          <p:cNvSpPr/>
          <p:nvPr/>
        </p:nvSpPr>
        <p:spPr>
          <a:xfrm>
            <a:off x="6743779" y="4579807"/>
            <a:ext cx="64223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클릭 </a:t>
            </a:r>
            <a:r>
              <a:rPr lang="en-US" altLang="ko-KR" sz="32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YES!</a:t>
            </a:r>
          </a:p>
          <a:p>
            <a:pPr algn="ctr"/>
            <a:r>
              <a:rPr lang="ko-KR" altLang="en-US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해당 박스를 클릭하여</a:t>
            </a:r>
            <a:endParaRPr lang="en-US" altLang="ko-KR" sz="2400" spc="-1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/>
            <a:r>
              <a:rPr lang="en-US" altLang="ko-KR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Teams </a:t>
            </a:r>
            <a:r>
              <a:rPr lang="ko-KR" altLang="en-US" sz="2400" b="1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rgbClr val="2F06C6"/>
                </a:solidFill>
                <a:latin typeface="나눔바른고딕" pitchFamily="50" charset="-127"/>
                <a:ea typeface="나눔바른고딕" pitchFamily="50" charset="-127"/>
              </a:rPr>
              <a:t>앱을 다운로드</a:t>
            </a:r>
            <a:r>
              <a:rPr lang="ko-KR" altLang="en-US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 합니다</a:t>
            </a:r>
            <a:r>
              <a:rPr lang="en-US" altLang="ko-KR" sz="2400" spc="-1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794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5290</TotalTime>
  <Words>945</Words>
  <Application>Microsoft Office PowerPoint</Application>
  <PresentationFormat>와이드스크린</PresentationFormat>
  <Paragraphs>223</Paragraphs>
  <Slides>37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37</vt:i4>
      </vt:variant>
    </vt:vector>
  </HeadingPairs>
  <TitlesOfParts>
    <vt:vector size="47" baseType="lpstr">
      <vt:lpstr>맑은 고딕</vt:lpstr>
      <vt:lpstr>Arial</vt:lpstr>
      <vt:lpstr>조선일보명조</vt:lpstr>
      <vt:lpstr>HY헤드라인M</vt:lpstr>
      <vt:lpstr>제주고딕</vt:lpstr>
      <vt:lpstr>나눔명조 ExtraBold</vt:lpstr>
      <vt:lpstr>굴림</vt:lpstr>
      <vt:lpstr>나눔바른고딕</vt:lpstr>
      <vt:lpstr>경기천년제목 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김소영</dc:creator>
  <cp:lastModifiedBy>HOME</cp:lastModifiedBy>
  <cp:revision>436</cp:revision>
  <dcterms:created xsi:type="dcterms:W3CDTF">2019-06-06T03:46:26Z</dcterms:created>
  <dcterms:modified xsi:type="dcterms:W3CDTF">2020-07-06T07:29:06Z</dcterms:modified>
</cp:coreProperties>
</file>